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1"/>
  </p:sldMasterIdLst>
  <p:notesMasterIdLst>
    <p:notesMasterId r:id="rId108"/>
  </p:notesMasterIdLst>
  <p:handoutMasterIdLst>
    <p:handoutMasterId r:id="rId109"/>
  </p:handoutMasterIdLst>
  <p:sldIdLst>
    <p:sldId id="286" r:id="rId2"/>
    <p:sldId id="331" r:id="rId3"/>
    <p:sldId id="408" r:id="rId4"/>
    <p:sldId id="409" r:id="rId5"/>
    <p:sldId id="410" r:id="rId6"/>
    <p:sldId id="411" r:id="rId7"/>
    <p:sldId id="412" r:id="rId8"/>
    <p:sldId id="413" r:id="rId9"/>
    <p:sldId id="414" r:id="rId10"/>
    <p:sldId id="384" r:id="rId11"/>
    <p:sldId id="415" r:id="rId12"/>
    <p:sldId id="417" r:id="rId13"/>
    <p:sldId id="416" r:id="rId14"/>
    <p:sldId id="418" r:id="rId15"/>
    <p:sldId id="419" r:id="rId16"/>
    <p:sldId id="420" r:id="rId17"/>
    <p:sldId id="421" r:id="rId18"/>
    <p:sldId id="422" r:id="rId19"/>
    <p:sldId id="423" r:id="rId20"/>
    <p:sldId id="424" r:id="rId21"/>
    <p:sldId id="426" r:id="rId22"/>
    <p:sldId id="425" r:id="rId23"/>
    <p:sldId id="428" r:id="rId24"/>
    <p:sldId id="429" r:id="rId25"/>
    <p:sldId id="439" r:id="rId26"/>
    <p:sldId id="436" r:id="rId27"/>
    <p:sldId id="437" r:id="rId28"/>
    <p:sldId id="298" r:id="rId29"/>
    <p:sldId id="387" r:id="rId30"/>
    <p:sldId id="388" r:id="rId31"/>
    <p:sldId id="389" r:id="rId32"/>
    <p:sldId id="390" r:id="rId33"/>
    <p:sldId id="440" r:id="rId34"/>
    <p:sldId id="382" r:id="rId35"/>
    <p:sldId id="318" r:id="rId36"/>
    <p:sldId id="329" r:id="rId37"/>
    <p:sldId id="320" r:id="rId38"/>
    <p:sldId id="383" r:id="rId39"/>
    <p:sldId id="438" r:id="rId40"/>
    <p:sldId id="441" r:id="rId41"/>
    <p:sldId id="327" r:id="rId42"/>
    <p:sldId id="330" r:id="rId43"/>
    <p:sldId id="392" r:id="rId44"/>
    <p:sldId id="395" r:id="rId45"/>
    <p:sldId id="456" r:id="rId46"/>
    <p:sldId id="457" r:id="rId47"/>
    <p:sldId id="391" r:id="rId48"/>
    <p:sldId id="325" r:id="rId49"/>
    <p:sldId id="393" r:id="rId50"/>
    <p:sldId id="434" r:id="rId51"/>
    <p:sldId id="394" r:id="rId52"/>
    <p:sldId id="315" r:id="rId53"/>
    <p:sldId id="311" r:id="rId54"/>
    <p:sldId id="312" r:id="rId55"/>
    <p:sldId id="256" r:id="rId56"/>
    <p:sldId id="458" r:id="rId57"/>
    <p:sldId id="266" r:id="rId58"/>
    <p:sldId id="269" r:id="rId59"/>
    <p:sldId id="302" r:id="rId60"/>
    <p:sldId id="303" r:id="rId61"/>
    <p:sldId id="443" r:id="rId62"/>
    <p:sldId id="304" r:id="rId63"/>
    <p:sldId id="296" r:id="rId64"/>
    <p:sldId id="295" r:id="rId65"/>
    <p:sldId id="305" r:id="rId66"/>
    <p:sldId id="448" r:id="rId67"/>
    <p:sldId id="451" r:id="rId68"/>
    <p:sldId id="449" r:id="rId69"/>
    <p:sldId id="403" r:id="rId70"/>
    <p:sldId id="447" r:id="rId71"/>
    <p:sldId id="450" r:id="rId72"/>
    <p:sldId id="299" r:id="rId73"/>
    <p:sldId id="405" r:id="rId74"/>
    <p:sldId id="445" r:id="rId75"/>
    <p:sldId id="446" r:id="rId76"/>
    <p:sldId id="345" r:id="rId77"/>
    <p:sldId id="400" r:id="rId78"/>
    <p:sldId id="350" r:id="rId79"/>
    <p:sldId id="275" r:id="rId80"/>
    <p:sldId id="307" r:id="rId81"/>
    <p:sldId id="348" r:id="rId82"/>
    <p:sldId id="349" r:id="rId83"/>
    <p:sldId id="276" r:id="rId84"/>
    <p:sldId id="452" r:id="rId85"/>
    <p:sldId id="453" r:id="rId86"/>
    <p:sldId id="431" r:id="rId87"/>
    <p:sldId id="351" r:id="rId88"/>
    <p:sldId id="306" r:id="rId89"/>
    <p:sldId id="278" r:id="rId90"/>
    <p:sldId id="347" r:id="rId91"/>
    <p:sldId id="396" r:id="rId92"/>
    <p:sldId id="346" r:id="rId93"/>
    <p:sldId id="398" r:id="rId94"/>
    <p:sldId id="344" r:id="rId95"/>
    <p:sldId id="343" r:id="rId96"/>
    <p:sldId id="433" r:id="rId97"/>
    <p:sldId id="335" r:id="rId98"/>
    <p:sldId id="432" r:id="rId99"/>
    <p:sldId id="334" r:id="rId100"/>
    <p:sldId id="353" r:id="rId101"/>
    <p:sldId id="401" r:id="rId102"/>
    <p:sldId id="402" r:id="rId103"/>
    <p:sldId id="454" r:id="rId104"/>
    <p:sldId id="342" r:id="rId105"/>
    <p:sldId id="455" r:id="rId106"/>
    <p:sldId id="399" r:id="rId10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D0D0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43"/>
    <p:restoredTop sz="95169"/>
  </p:normalViewPr>
  <p:slideViewPr>
    <p:cSldViewPr snapToGrid="0" snapToObjects="1">
      <p:cViewPr varScale="1">
        <p:scale>
          <a:sx n="180" d="100"/>
          <a:sy n="180" d="100"/>
        </p:scale>
        <p:origin x="2232"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BD01EB3-6548-CD4A-A50C-D6A7A15EC2E2}" type="datetimeFigureOut">
              <a:rPr lang="en-US" smtClean="0"/>
              <a:t>2/28/21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2AFE3D-94C4-7443-8744-3929E5B582F0}" type="slidenum">
              <a:rPr lang="en-US" smtClean="0"/>
              <a:t>‹#›</a:t>
            </a:fld>
            <a:endParaRPr lang="en-US"/>
          </a:p>
        </p:txBody>
      </p:sp>
    </p:spTree>
    <p:extLst>
      <p:ext uri="{BB962C8B-B14F-4D97-AF65-F5344CB8AC3E}">
        <p14:creationId xmlns:p14="http://schemas.microsoft.com/office/powerpoint/2010/main" val="4647888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C684E4-1D9A-4E42-AE2F-920357C5D030}" type="datetimeFigureOut">
              <a:rPr lang="en-US" smtClean="0"/>
              <a:t>2/28/21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2C86BC-1816-4D4D-8F85-569F9E287DFE}" type="slidenum">
              <a:rPr lang="en-US" smtClean="0"/>
              <a:t>‹#›</a:t>
            </a:fld>
            <a:endParaRPr lang="en-US"/>
          </a:p>
        </p:txBody>
      </p:sp>
    </p:spTree>
    <p:extLst>
      <p:ext uri="{BB962C8B-B14F-4D97-AF65-F5344CB8AC3E}">
        <p14:creationId xmlns:p14="http://schemas.microsoft.com/office/powerpoint/2010/main" val="37453347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C86BC-1816-4D4D-8F85-569F9E287DFE}" type="slidenum">
              <a:rPr lang="en-US" smtClean="0"/>
              <a:t>42</a:t>
            </a:fld>
            <a:endParaRPr lang="en-US"/>
          </a:p>
        </p:txBody>
      </p:sp>
    </p:spTree>
    <p:extLst>
      <p:ext uri="{BB962C8B-B14F-4D97-AF65-F5344CB8AC3E}">
        <p14:creationId xmlns:p14="http://schemas.microsoft.com/office/powerpoint/2010/main" val="1631187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C86BC-1816-4D4D-8F85-569F9E287DFE}" type="slidenum">
              <a:rPr lang="en-US" smtClean="0"/>
              <a:t>103</a:t>
            </a:fld>
            <a:endParaRPr lang="en-US"/>
          </a:p>
        </p:txBody>
      </p:sp>
    </p:spTree>
    <p:extLst>
      <p:ext uri="{BB962C8B-B14F-4D97-AF65-F5344CB8AC3E}">
        <p14:creationId xmlns:p14="http://schemas.microsoft.com/office/powerpoint/2010/main" val="2659742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C86BC-1816-4D4D-8F85-569F9E287DFE}" type="slidenum">
              <a:rPr lang="en-US" smtClean="0"/>
              <a:t>77</a:t>
            </a:fld>
            <a:endParaRPr lang="en-US"/>
          </a:p>
        </p:txBody>
      </p:sp>
    </p:spTree>
    <p:extLst>
      <p:ext uri="{BB962C8B-B14F-4D97-AF65-F5344CB8AC3E}">
        <p14:creationId xmlns:p14="http://schemas.microsoft.com/office/powerpoint/2010/main" val="137215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C86BC-1816-4D4D-8F85-569F9E287DFE}" type="slidenum">
              <a:rPr lang="en-US" smtClean="0"/>
              <a:t>79</a:t>
            </a:fld>
            <a:endParaRPr lang="en-US"/>
          </a:p>
        </p:txBody>
      </p:sp>
    </p:spTree>
    <p:extLst>
      <p:ext uri="{BB962C8B-B14F-4D97-AF65-F5344CB8AC3E}">
        <p14:creationId xmlns:p14="http://schemas.microsoft.com/office/powerpoint/2010/main" val="2091804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C86BC-1816-4D4D-8F85-569F9E287DFE}" type="slidenum">
              <a:rPr lang="en-US" smtClean="0"/>
              <a:t>91</a:t>
            </a:fld>
            <a:endParaRPr lang="en-US"/>
          </a:p>
        </p:txBody>
      </p:sp>
    </p:spTree>
    <p:extLst>
      <p:ext uri="{BB962C8B-B14F-4D97-AF65-F5344CB8AC3E}">
        <p14:creationId xmlns:p14="http://schemas.microsoft.com/office/powerpoint/2010/main" val="2337904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C86BC-1816-4D4D-8F85-569F9E287DFE}" type="slidenum">
              <a:rPr lang="en-US" smtClean="0"/>
              <a:t>93</a:t>
            </a:fld>
            <a:endParaRPr lang="en-US"/>
          </a:p>
        </p:txBody>
      </p:sp>
    </p:spTree>
    <p:extLst>
      <p:ext uri="{BB962C8B-B14F-4D97-AF65-F5344CB8AC3E}">
        <p14:creationId xmlns:p14="http://schemas.microsoft.com/office/powerpoint/2010/main" val="3551087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C86BC-1816-4D4D-8F85-569F9E287DFE}" type="slidenum">
              <a:rPr lang="en-US" smtClean="0"/>
              <a:t>96</a:t>
            </a:fld>
            <a:endParaRPr lang="en-US"/>
          </a:p>
        </p:txBody>
      </p:sp>
    </p:spTree>
    <p:extLst>
      <p:ext uri="{BB962C8B-B14F-4D97-AF65-F5344CB8AC3E}">
        <p14:creationId xmlns:p14="http://schemas.microsoft.com/office/powerpoint/2010/main" val="1460946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C86BC-1816-4D4D-8F85-569F9E287DFE}" type="slidenum">
              <a:rPr lang="en-US" smtClean="0"/>
              <a:t>100</a:t>
            </a:fld>
            <a:endParaRPr lang="en-US"/>
          </a:p>
        </p:txBody>
      </p:sp>
    </p:spTree>
    <p:extLst>
      <p:ext uri="{BB962C8B-B14F-4D97-AF65-F5344CB8AC3E}">
        <p14:creationId xmlns:p14="http://schemas.microsoft.com/office/powerpoint/2010/main" val="16385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C86BC-1816-4D4D-8F85-569F9E287DFE}" type="slidenum">
              <a:rPr lang="en-US" smtClean="0"/>
              <a:t>101</a:t>
            </a:fld>
            <a:endParaRPr lang="en-US"/>
          </a:p>
        </p:txBody>
      </p:sp>
    </p:spTree>
    <p:extLst>
      <p:ext uri="{BB962C8B-B14F-4D97-AF65-F5344CB8AC3E}">
        <p14:creationId xmlns:p14="http://schemas.microsoft.com/office/powerpoint/2010/main" val="1864171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C86BC-1816-4D4D-8F85-569F9E287DFE}" type="slidenum">
              <a:rPr lang="en-US" smtClean="0"/>
              <a:t>102</a:t>
            </a:fld>
            <a:endParaRPr lang="en-US"/>
          </a:p>
        </p:txBody>
      </p:sp>
    </p:spTree>
    <p:extLst>
      <p:ext uri="{BB962C8B-B14F-4D97-AF65-F5344CB8AC3E}">
        <p14:creationId xmlns:p14="http://schemas.microsoft.com/office/powerpoint/2010/main" val="3886260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FEB8B51-9865-CB4C-8368-288F472DC0D7}" type="datetime1">
              <a:rPr lang="en-US" smtClean="0"/>
              <a:t>2/28/21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70750-83EC-D042-AEB1-1CE431DB065F}" type="slidenum">
              <a:rPr lang="en-US" smtClean="0"/>
              <a:t>‹#›</a:t>
            </a:fld>
            <a:endParaRPr lang="en-US"/>
          </a:p>
        </p:txBody>
      </p:sp>
    </p:spTree>
    <p:extLst>
      <p:ext uri="{BB962C8B-B14F-4D97-AF65-F5344CB8AC3E}">
        <p14:creationId xmlns:p14="http://schemas.microsoft.com/office/powerpoint/2010/main" val="35463423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2DB9FD-B370-404C-BDD8-97960400C71E}" type="datetime1">
              <a:rPr lang="en-US" smtClean="0"/>
              <a:t>2/28/21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70750-83EC-D042-AEB1-1CE431DB065F}" type="slidenum">
              <a:rPr lang="en-US" smtClean="0"/>
              <a:t>‹#›</a:t>
            </a:fld>
            <a:endParaRPr lang="en-US"/>
          </a:p>
        </p:txBody>
      </p:sp>
    </p:spTree>
    <p:extLst>
      <p:ext uri="{BB962C8B-B14F-4D97-AF65-F5344CB8AC3E}">
        <p14:creationId xmlns:p14="http://schemas.microsoft.com/office/powerpoint/2010/main" val="15074947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625EE1-AE3A-F943-BA32-0C9BDA93781D}" type="datetime1">
              <a:rPr lang="en-US" smtClean="0"/>
              <a:t>2/28/21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70750-83EC-D042-AEB1-1CE431DB065F}" type="slidenum">
              <a:rPr lang="en-US" smtClean="0"/>
              <a:t>‹#›</a:t>
            </a:fld>
            <a:endParaRPr lang="en-US"/>
          </a:p>
        </p:txBody>
      </p:sp>
    </p:spTree>
    <p:extLst>
      <p:ext uri="{BB962C8B-B14F-4D97-AF65-F5344CB8AC3E}">
        <p14:creationId xmlns:p14="http://schemas.microsoft.com/office/powerpoint/2010/main" val="30874489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3053A8-3CAD-0243-B376-8FF91DD0860D}" type="datetime1">
              <a:rPr lang="en-US" smtClean="0"/>
              <a:t>2/28/21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70750-83EC-D042-AEB1-1CE431DB065F}" type="slidenum">
              <a:rPr lang="en-US" smtClean="0"/>
              <a:t>‹#›</a:t>
            </a:fld>
            <a:endParaRPr lang="en-US"/>
          </a:p>
        </p:txBody>
      </p:sp>
    </p:spTree>
    <p:extLst>
      <p:ext uri="{BB962C8B-B14F-4D97-AF65-F5344CB8AC3E}">
        <p14:creationId xmlns:p14="http://schemas.microsoft.com/office/powerpoint/2010/main" val="18574206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E1DECD-6538-B74B-A610-D041DDF3E84F}" type="datetime1">
              <a:rPr lang="en-US" smtClean="0"/>
              <a:t>2/28/21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70750-83EC-D042-AEB1-1CE431DB065F}" type="slidenum">
              <a:rPr lang="en-US" smtClean="0"/>
              <a:t>‹#›</a:t>
            </a:fld>
            <a:endParaRPr lang="en-US"/>
          </a:p>
        </p:txBody>
      </p:sp>
    </p:spTree>
    <p:extLst>
      <p:ext uri="{BB962C8B-B14F-4D97-AF65-F5344CB8AC3E}">
        <p14:creationId xmlns:p14="http://schemas.microsoft.com/office/powerpoint/2010/main" val="1959906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5E2526-7DA3-E94F-8621-80057F5CA84C}" type="datetime1">
              <a:rPr lang="en-US" smtClean="0"/>
              <a:t>2/28/21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70750-83EC-D042-AEB1-1CE431DB065F}" type="slidenum">
              <a:rPr lang="en-US" smtClean="0"/>
              <a:t>‹#›</a:t>
            </a:fld>
            <a:endParaRPr lang="en-US"/>
          </a:p>
        </p:txBody>
      </p:sp>
    </p:spTree>
    <p:extLst>
      <p:ext uri="{BB962C8B-B14F-4D97-AF65-F5344CB8AC3E}">
        <p14:creationId xmlns:p14="http://schemas.microsoft.com/office/powerpoint/2010/main" val="23483156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388979-7FC5-EC4A-A703-EC2AA90F28FD}" type="datetime1">
              <a:rPr lang="en-US" smtClean="0"/>
              <a:t>2/28/21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570750-83EC-D042-AEB1-1CE431DB065F}" type="slidenum">
              <a:rPr lang="en-US" smtClean="0"/>
              <a:t>‹#›</a:t>
            </a:fld>
            <a:endParaRPr lang="en-US"/>
          </a:p>
        </p:txBody>
      </p:sp>
    </p:spTree>
    <p:extLst>
      <p:ext uri="{BB962C8B-B14F-4D97-AF65-F5344CB8AC3E}">
        <p14:creationId xmlns:p14="http://schemas.microsoft.com/office/powerpoint/2010/main" val="31082544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1D7B95-DEDA-EF46-9290-EEC2E7DDBD89}" type="datetime1">
              <a:rPr lang="en-US" smtClean="0"/>
              <a:t>2/28/21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570750-83EC-D042-AEB1-1CE431DB065F}" type="slidenum">
              <a:rPr lang="en-US" smtClean="0"/>
              <a:t>‹#›</a:t>
            </a:fld>
            <a:endParaRPr lang="en-US"/>
          </a:p>
        </p:txBody>
      </p:sp>
    </p:spTree>
    <p:extLst>
      <p:ext uri="{BB962C8B-B14F-4D97-AF65-F5344CB8AC3E}">
        <p14:creationId xmlns:p14="http://schemas.microsoft.com/office/powerpoint/2010/main" val="32419219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EAE23C-CA11-F040-A558-B00581C232A8}" type="datetime1">
              <a:rPr lang="en-US" smtClean="0"/>
              <a:t>2/28/21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570750-83EC-D042-AEB1-1CE431DB065F}" type="slidenum">
              <a:rPr lang="en-US" smtClean="0"/>
              <a:t>‹#›</a:t>
            </a:fld>
            <a:endParaRPr lang="en-US"/>
          </a:p>
        </p:txBody>
      </p:sp>
    </p:spTree>
    <p:extLst>
      <p:ext uri="{BB962C8B-B14F-4D97-AF65-F5344CB8AC3E}">
        <p14:creationId xmlns:p14="http://schemas.microsoft.com/office/powerpoint/2010/main" val="23983130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7F9E51-AA81-5648-979E-6408AB68A03E}" type="datetime1">
              <a:rPr lang="en-US" smtClean="0"/>
              <a:t>2/28/21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70750-83EC-D042-AEB1-1CE431DB065F}" type="slidenum">
              <a:rPr lang="en-US" smtClean="0"/>
              <a:t>‹#›</a:t>
            </a:fld>
            <a:endParaRPr lang="en-US"/>
          </a:p>
        </p:txBody>
      </p:sp>
    </p:spTree>
    <p:extLst>
      <p:ext uri="{BB962C8B-B14F-4D97-AF65-F5344CB8AC3E}">
        <p14:creationId xmlns:p14="http://schemas.microsoft.com/office/powerpoint/2010/main" val="22430982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F71829-CD3D-2648-9450-3AF792FED3EA}" type="datetime1">
              <a:rPr lang="en-US" smtClean="0"/>
              <a:t>2/28/21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70750-83EC-D042-AEB1-1CE431DB065F}" type="slidenum">
              <a:rPr lang="en-US" smtClean="0"/>
              <a:t>‹#›</a:t>
            </a:fld>
            <a:endParaRPr lang="en-US"/>
          </a:p>
        </p:txBody>
      </p:sp>
    </p:spTree>
    <p:extLst>
      <p:ext uri="{BB962C8B-B14F-4D97-AF65-F5344CB8AC3E}">
        <p14:creationId xmlns:p14="http://schemas.microsoft.com/office/powerpoint/2010/main" val="34422466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BBED9F-EF7C-4C45-8750-CC4EC64C309D}" type="datetime1">
              <a:rPr lang="en-US" smtClean="0"/>
              <a:t>2/28/21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70750-83EC-D042-AEB1-1CE431DB065F}" type="slidenum">
              <a:rPr lang="en-US" smtClean="0"/>
              <a:t>‹#›</a:t>
            </a:fld>
            <a:endParaRPr lang="en-US"/>
          </a:p>
        </p:txBody>
      </p:sp>
    </p:spTree>
    <p:extLst>
      <p:ext uri="{BB962C8B-B14F-4D97-AF65-F5344CB8AC3E}">
        <p14:creationId xmlns:p14="http://schemas.microsoft.com/office/powerpoint/2010/main" val="242361612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10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27"/>
            <a:ext cx="9141714"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56712" y="970671"/>
            <a:ext cx="7514222" cy="2121713"/>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7000" b="1" kern="1200" dirty="0">
                <a:solidFill>
                  <a:srgbClr val="FFFFFF"/>
                </a:solidFill>
                <a:latin typeface="+mj-lt"/>
                <a:ea typeface="+mj-ea"/>
                <a:cs typeface="+mj-cs"/>
              </a:rPr>
              <a:t>Noah’s Ark</a:t>
            </a:r>
          </a:p>
          <a:p>
            <a:pPr defTabSz="914400">
              <a:lnSpc>
                <a:spcPct val="90000"/>
              </a:lnSpc>
              <a:spcBef>
                <a:spcPct val="0"/>
              </a:spcBef>
              <a:spcAft>
                <a:spcPts val="600"/>
              </a:spcAft>
            </a:pPr>
            <a:r>
              <a:rPr lang="en-US" sz="4800" b="1" dirty="0">
                <a:solidFill>
                  <a:srgbClr val="FFFFFF"/>
                </a:solidFill>
                <a:latin typeface="+mj-lt"/>
                <a:ea typeface="+mj-ea"/>
                <a:cs typeface="+mj-cs"/>
              </a:rPr>
              <a:t>Types and Antitypes</a:t>
            </a:r>
            <a:endParaRPr lang="en-US" sz="4800" b="1" kern="1200" dirty="0">
              <a:solidFill>
                <a:srgbClr val="FFFFFF"/>
              </a:solidFill>
              <a:latin typeface="+mj-lt"/>
              <a:ea typeface="+mj-ea"/>
              <a:cs typeface="+mj-cs"/>
            </a:endParaRPr>
          </a:p>
        </p:txBody>
      </p:sp>
      <p:sp>
        <p:nvSpPr>
          <p:cNvPr id="6"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5810" y="4208147"/>
            <a:ext cx="254344"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6554" y="4098333"/>
            <a:ext cx="151393"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86" y="4098334"/>
            <a:ext cx="6699764"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0154" y="4377267"/>
            <a:ext cx="2341560"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1344522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Rectangle 1">
            <a:extLst>
              <a:ext uri="{FF2B5EF4-FFF2-40B4-BE49-F238E27FC236}">
                <a16:creationId xmlns:a16="http://schemas.microsoft.com/office/drawing/2014/main" id="{5E510359-66ED-A642-BCCB-343672CB85BE}"/>
              </a:ext>
            </a:extLst>
          </p:cNvPr>
          <p:cNvSpPr/>
          <p:nvPr/>
        </p:nvSpPr>
        <p:spPr>
          <a:xfrm>
            <a:off x="1861343" y="2566193"/>
            <a:ext cx="5421313" cy="1725613"/>
          </a:xfrm>
          <a:prstGeom prst="rect">
            <a:avLst/>
          </a:prstGeom>
        </p:spPr>
        <p:txBody>
          <a:bodyPr wrap="square" anchor="t">
            <a:normAutofit/>
          </a:bodyPr>
          <a:lstStyle/>
          <a:p>
            <a:pPr>
              <a:lnSpc>
                <a:spcPct val="90000"/>
              </a:lnSpc>
              <a:spcAft>
                <a:spcPts val="600"/>
              </a:spcAft>
            </a:pPr>
            <a:r>
              <a:rPr lang="en-CA" sz="2800" dirty="0"/>
              <a:t>The time before the Flood, covered by Gen. 6:8-22, types the entire Gospel Age from its beginning to its end; </a:t>
            </a:r>
            <a:endParaRPr lang="en-CA" sz="2800" dirty="0">
              <a:effectLst/>
            </a:endParaRPr>
          </a:p>
        </p:txBody>
      </p:sp>
    </p:spTree>
    <p:extLst>
      <p:ext uri="{BB962C8B-B14F-4D97-AF65-F5344CB8AC3E}">
        <p14:creationId xmlns:p14="http://schemas.microsoft.com/office/powerpoint/2010/main" val="30347635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64F3158-2EE2-584D-B786-6DD08D10D4EC}"/>
              </a:ext>
            </a:extLst>
          </p:cNvPr>
          <p:cNvPicPr>
            <a:picLocks noChangeAspect="1"/>
          </p:cNvPicPr>
          <p:nvPr/>
        </p:nvPicPr>
        <p:blipFill rotWithShape="1">
          <a:blip r:embed="rId3"/>
          <a:srcRect l="4190" r="4114"/>
          <a:stretch/>
        </p:blipFill>
        <p:spPr>
          <a:xfrm rot="16200000">
            <a:off x="1981230" y="-518397"/>
            <a:ext cx="5632060" cy="7948601"/>
          </a:xfrm>
          <a:prstGeom prst="rect">
            <a:avLst/>
          </a:prstGeom>
        </p:spPr>
      </p:pic>
      <p:grpSp>
        <p:nvGrpSpPr>
          <p:cNvPr id="25" name="Group 24">
            <a:extLst>
              <a:ext uri="{FF2B5EF4-FFF2-40B4-BE49-F238E27FC236}">
                <a16:creationId xmlns:a16="http://schemas.microsoft.com/office/drawing/2014/main" id="{4724F874-E407-41A5-918C-1CF5DF5269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822960" cy="1097280"/>
            <a:chOff x="11094720" y="0"/>
            <a:chExt cx="1097280" cy="1097280"/>
          </a:xfrm>
        </p:grpSpPr>
        <p:sp>
          <p:nvSpPr>
            <p:cNvPr id="26" name="Isosceles Triangle 25">
              <a:extLst>
                <a:ext uri="{FF2B5EF4-FFF2-40B4-BE49-F238E27FC236}">
                  <a16:creationId xmlns:a16="http://schemas.microsoft.com/office/drawing/2014/main" id="{EBB12D3E-DD63-469B-A687-14E38AE471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CC10F17-490D-41AE-9B38-7F39AF738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83455" y="4601497"/>
            <a:ext cx="760545" cy="2017580"/>
            <a:chOff x="11177940" y="4601497"/>
            <a:chExt cx="1014060" cy="2017580"/>
          </a:xfrm>
        </p:grpSpPr>
        <p:sp>
          <p:nvSpPr>
            <p:cNvPr id="30" name="Isosceles Triangle 2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78A7E1CE-47E5-0448-A6D6-A11339EA1FD3}"/>
              </a:ext>
            </a:extLst>
          </p:cNvPr>
          <p:cNvSpPr txBox="1"/>
          <p:nvPr/>
        </p:nvSpPr>
        <p:spPr>
          <a:xfrm>
            <a:off x="202592" y="5866966"/>
            <a:ext cx="4013808" cy="698001"/>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700" dirty="0"/>
              <a:t>Exactly 80,000 fit into the Arc</a:t>
            </a:r>
          </a:p>
          <a:p>
            <a:pPr indent="-228600" defTabSz="914400">
              <a:lnSpc>
                <a:spcPct val="90000"/>
              </a:lnSpc>
              <a:spcAft>
                <a:spcPts val="600"/>
              </a:spcAft>
              <a:buFont typeface="Arial" panose="020B0604020202020204" pitchFamily="34" charset="0"/>
              <a:buChar char="•"/>
            </a:pPr>
            <a:r>
              <a:rPr lang="en-US" sz="1700" dirty="0"/>
              <a:t>80,000 x 3 </a:t>
            </a:r>
            <a:r>
              <a:rPr lang="en-US" sz="1700" dirty="0">
                <a:sym typeface="Symbol" pitchFamily="2" charset="2"/>
              </a:rPr>
              <a:t>x 12  2  10 = 144,000</a:t>
            </a:r>
            <a:endParaRPr lang="en-US" sz="1700" dirty="0"/>
          </a:p>
        </p:txBody>
      </p:sp>
      <p:sp>
        <p:nvSpPr>
          <p:cNvPr id="11" name="TextBox 10">
            <a:extLst>
              <a:ext uri="{FF2B5EF4-FFF2-40B4-BE49-F238E27FC236}">
                <a16:creationId xmlns:a16="http://schemas.microsoft.com/office/drawing/2014/main" id="{33B9D59A-E4B9-F248-B1B9-D0BBFC9FA384}"/>
              </a:ext>
            </a:extLst>
          </p:cNvPr>
          <p:cNvSpPr txBox="1"/>
          <p:nvPr/>
        </p:nvSpPr>
        <p:spPr>
          <a:xfrm>
            <a:off x="6900627" y="73257"/>
            <a:ext cx="2040781" cy="2369880"/>
          </a:xfrm>
          <a:prstGeom prst="rect">
            <a:avLst/>
          </a:prstGeom>
          <a:noFill/>
        </p:spPr>
        <p:txBody>
          <a:bodyPr wrap="square" rtlCol="0">
            <a:spAutoFit/>
          </a:bodyPr>
          <a:lstStyle/>
          <a:p>
            <a:pPr marL="285750" indent="-285750">
              <a:buFont typeface="Arial" panose="020B0604020202020204" pitchFamily="34" charset="0"/>
              <a:buChar char="•"/>
            </a:pPr>
            <a:r>
              <a:rPr lang="en-CA" sz="1000" dirty="0"/>
              <a:t>300 - length</a:t>
            </a:r>
          </a:p>
          <a:p>
            <a:pPr marL="285750" indent="-285750">
              <a:buFont typeface="Arial" panose="020B0604020202020204" pitchFamily="34" charset="0"/>
              <a:buChar char="•"/>
            </a:pPr>
            <a:r>
              <a:rPr lang="en-CA" sz="1000" dirty="0"/>
              <a:t>50 - width</a:t>
            </a:r>
          </a:p>
          <a:p>
            <a:pPr marL="285750" indent="-285750">
              <a:buFont typeface="Arial" panose="020B0604020202020204" pitchFamily="34" charset="0"/>
              <a:buChar char="•"/>
            </a:pPr>
            <a:r>
              <a:rPr lang="en-CA" sz="1000" dirty="0"/>
              <a:t>30 - height</a:t>
            </a:r>
          </a:p>
          <a:p>
            <a:pPr marL="285750" indent="-285750">
              <a:buFont typeface="Arial" panose="020B0604020202020204" pitchFamily="34" charset="0"/>
              <a:buChar char="•"/>
            </a:pPr>
            <a:r>
              <a:rPr lang="en-CA" sz="1000" dirty="0"/>
              <a:t>3 - levels</a:t>
            </a:r>
          </a:p>
          <a:p>
            <a:pPr marL="285750" indent="-285750">
              <a:buFont typeface="Arial" panose="020B0604020202020204" pitchFamily="34" charset="0"/>
              <a:buChar char="•"/>
            </a:pPr>
            <a:r>
              <a:rPr lang="en-CA" sz="1000" dirty="0"/>
              <a:t>12 - edges</a:t>
            </a:r>
          </a:p>
          <a:p>
            <a:pPr marL="285750" indent="-285750">
              <a:buFont typeface="Arial" panose="020B0604020202020204" pitchFamily="34" charset="0"/>
              <a:buChar char="•"/>
            </a:pPr>
            <a:r>
              <a:rPr lang="en-CA" sz="1000" dirty="0"/>
              <a:t>8 - corners</a:t>
            </a:r>
          </a:p>
          <a:p>
            <a:pPr marL="285750" indent="-285750">
              <a:buFont typeface="Arial" panose="020B0604020202020204" pitchFamily="34" charset="0"/>
              <a:buChar char="•"/>
            </a:pPr>
            <a:r>
              <a:rPr lang="en-CA" sz="1000" dirty="0"/>
              <a:t>6 - sides</a:t>
            </a:r>
          </a:p>
          <a:p>
            <a:pPr marL="285750" indent="-285750">
              <a:buFont typeface="Arial" panose="020B0604020202020204" pitchFamily="34" charset="0"/>
              <a:buChar char="•"/>
            </a:pPr>
            <a:r>
              <a:rPr lang="en-CA" sz="1000" dirty="0"/>
              <a:t>4 - couples or spiritual groups</a:t>
            </a:r>
          </a:p>
          <a:p>
            <a:pPr marL="285750" indent="-285750">
              <a:buFont typeface="Arial" panose="020B0604020202020204" pitchFamily="34" charset="0"/>
              <a:buChar char="•"/>
            </a:pPr>
            <a:r>
              <a:rPr lang="en-CA" sz="1000" dirty="0"/>
              <a:t>7 - clean animals </a:t>
            </a:r>
          </a:p>
          <a:p>
            <a:pPr marL="285750" indent="-285750">
              <a:buFont typeface="Arial" panose="020B0604020202020204" pitchFamily="34" charset="0"/>
              <a:buChar char="•"/>
            </a:pPr>
            <a:r>
              <a:rPr lang="en-CA" sz="1000" dirty="0"/>
              <a:t>7 - birds</a:t>
            </a:r>
          </a:p>
          <a:p>
            <a:pPr marL="285750" indent="-285750">
              <a:buFont typeface="Arial" panose="020B0604020202020204" pitchFamily="34" charset="0"/>
              <a:buChar char="•"/>
            </a:pPr>
            <a:r>
              <a:rPr lang="en-CA" sz="1000" dirty="0"/>
              <a:t>2 - unclean animals</a:t>
            </a:r>
          </a:p>
          <a:p>
            <a:pPr marL="285750" indent="-285750">
              <a:buFont typeface="Arial" panose="020B0604020202020204" pitchFamily="34" charset="0"/>
              <a:buChar char="•"/>
            </a:pPr>
            <a:r>
              <a:rPr lang="en-CA" sz="1000" dirty="0"/>
              <a:t>10 – highest divisible factor of the Ark’s dimensions</a:t>
            </a:r>
          </a:p>
          <a:p>
            <a:endParaRPr lang="en-US" dirty="0"/>
          </a:p>
        </p:txBody>
      </p:sp>
    </p:spTree>
    <p:extLst>
      <p:ext uri="{BB962C8B-B14F-4D97-AF65-F5344CB8AC3E}">
        <p14:creationId xmlns:p14="http://schemas.microsoft.com/office/powerpoint/2010/main" val="6730694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4724F874-E407-41A5-918C-1CF5DF5269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822960" cy="1097280"/>
            <a:chOff x="11094720" y="0"/>
            <a:chExt cx="1097280" cy="1097280"/>
          </a:xfrm>
        </p:grpSpPr>
        <p:sp>
          <p:nvSpPr>
            <p:cNvPr id="26" name="Isosceles Triangle 25">
              <a:extLst>
                <a:ext uri="{FF2B5EF4-FFF2-40B4-BE49-F238E27FC236}">
                  <a16:creationId xmlns:a16="http://schemas.microsoft.com/office/drawing/2014/main" id="{EBB12D3E-DD63-469B-A687-14E38AE471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CC10F17-490D-41AE-9B38-7F39AF738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83455" y="4601497"/>
            <a:ext cx="760545" cy="2017580"/>
            <a:chOff x="11177940" y="4601497"/>
            <a:chExt cx="1014060" cy="2017580"/>
          </a:xfrm>
        </p:grpSpPr>
        <p:sp>
          <p:nvSpPr>
            <p:cNvPr id="30" name="Isosceles Triangle 2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8B449C14-3850-F149-B373-62035A156D58}"/>
              </a:ext>
            </a:extLst>
          </p:cNvPr>
          <p:cNvPicPr>
            <a:picLocks noChangeAspect="1"/>
          </p:cNvPicPr>
          <p:nvPr/>
        </p:nvPicPr>
        <p:blipFill rotWithShape="1">
          <a:blip r:embed="rId3"/>
          <a:srcRect l="5441" r="7337"/>
          <a:stretch/>
        </p:blipFill>
        <p:spPr>
          <a:xfrm rot="16200000">
            <a:off x="1834822" y="-1138451"/>
            <a:ext cx="5752166" cy="8534483"/>
          </a:xfrm>
          <a:prstGeom prst="rect">
            <a:avLst/>
          </a:prstGeom>
        </p:spPr>
      </p:pic>
      <p:sp>
        <p:nvSpPr>
          <p:cNvPr id="3" name="TextBox 2">
            <a:extLst>
              <a:ext uri="{FF2B5EF4-FFF2-40B4-BE49-F238E27FC236}">
                <a16:creationId xmlns:a16="http://schemas.microsoft.com/office/drawing/2014/main" id="{78A7E1CE-47E5-0448-A6D6-A11339EA1FD3}"/>
              </a:ext>
            </a:extLst>
          </p:cNvPr>
          <p:cNvSpPr txBox="1"/>
          <p:nvPr/>
        </p:nvSpPr>
        <p:spPr>
          <a:xfrm>
            <a:off x="411480" y="5478528"/>
            <a:ext cx="3924850" cy="659876"/>
          </a:xfrm>
          <a:prstGeom prst="rect">
            <a:avLst/>
          </a:prstGeom>
        </p:spPr>
        <p:txBody>
          <a:bodyPr vert="horz" lIns="91440" tIns="45720" rIns="91440" bIns="45720" rtlCol="0">
            <a:normAutofit lnSpcReduction="10000"/>
          </a:bodyPr>
          <a:lstStyle/>
          <a:p>
            <a:pPr indent="-228600" defTabSz="914400">
              <a:lnSpc>
                <a:spcPct val="90000"/>
              </a:lnSpc>
              <a:spcAft>
                <a:spcPts val="600"/>
              </a:spcAft>
              <a:buFont typeface="Arial" panose="020B0604020202020204" pitchFamily="34" charset="0"/>
              <a:buChar char="•"/>
            </a:pPr>
            <a:r>
              <a:rPr lang="en-US" sz="1700" dirty="0"/>
              <a:t>Exactly 150,000 fit into the Arc</a:t>
            </a:r>
          </a:p>
          <a:p>
            <a:pPr indent="-228600" defTabSz="914400">
              <a:lnSpc>
                <a:spcPct val="90000"/>
              </a:lnSpc>
              <a:spcAft>
                <a:spcPts val="600"/>
              </a:spcAft>
              <a:buFont typeface="Arial" panose="020B0604020202020204" pitchFamily="34" charset="0"/>
              <a:buChar char="•"/>
            </a:pPr>
            <a:r>
              <a:rPr lang="en-US" sz="1600" dirty="0"/>
              <a:t>150,000</a:t>
            </a:r>
            <a:r>
              <a:rPr lang="en-US" sz="1600" dirty="0">
                <a:sym typeface="Symbol" pitchFamily="2" charset="2"/>
              </a:rPr>
              <a:t>  </a:t>
            </a:r>
            <a:r>
              <a:rPr lang="en-US" sz="1600" dirty="0"/>
              <a:t>300 x 3 x 8 x 12=144,000</a:t>
            </a:r>
          </a:p>
          <a:p>
            <a:pPr indent="-228600" defTabSz="914400">
              <a:lnSpc>
                <a:spcPct val="90000"/>
              </a:lnSpc>
              <a:spcAft>
                <a:spcPts val="600"/>
              </a:spcAft>
              <a:buFont typeface="Arial" panose="020B0604020202020204" pitchFamily="34" charset="0"/>
              <a:buChar char="•"/>
            </a:pPr>
            <a:endParaRPr lang="en-US" sz="1700" dirty="0"/>
          </a:p>
        </p:txBody>
      </p:sp>
      <p:sp>
        <p:nvSpPr>
          <p:cNvPr id="11" name="TextBox 10">
            <a:extLst>
              <a:ext uri="{FF2B5EF4-FFF2-40B4-BE49-F238E27FC236}">
                <a16:creationId xmlns:a16="http://schemas.microsoft.com/office/drawing/2014/main" id="{177FE583-C181-BD49-A4CE-9AE5E5C80CCA}"/>
              </a:ext>
            </a:extLst>
          </p:cNvPr>
          <p:cNvSpPr txBox="1"/>
          <p:nvPr/>
        </p:nvSpPr>
        <p:spPr>
          <a:xfrm>
            <a:off x="6900627" y="73257"/>
            <a:ext cx="2040781" cy="2369880"/>
          </a:xfrm>
          <a:prstGeom prst="rect">
            <a:avLst/>
          </a:prstGeom>
          <a:noFill/>
        </p:spPr>
        <p:txBody>
          <a:bodyPr wrap="square" rtlCol="0">
            <a:spAutoFit/>
          </a:bodyPr>
          <a:lstStyle/>
          <a:p>
            <a:pPr marL="285750" indent="-285750">
              <a:buFont typeface="Arial" panose="020B0604020202020204" pitchFamily="34" charset="0"/>
              <a:buChar char="•"/>
            </a:pPr>
            <a:r>
              <a:rPr lang="en-CA" sz="1000" dirty="0"/>
              <a:t>300 - length</a:t>
            </a:r>
          </a:p>
          <a:p>
            <a:pPr marL="285750" indent="-285750">
              <a:buFont typeface="Arial" panose="020B0604020202020204" pitchFamily="34" charset="0"/>
              <a:buChar char="•"/>
            </a:pPr>
            <a:r>
              <a:rPr lang="en-CA" sz="1000" dirty="0"/>
              <a:t>50 - width</a:t>
            </a:r>
          </a:p>
          <a:p>
            <a:pPr marL="285750" indent="-285750">
              <a:buFont typeface="Arial" panose="020B0604020202020204" pitchFamily="34" charset="0"/>
              <a:buChar char="•"/>
            </a:pPr>
            <a:r>
              <a:rPr lang="en-CA" sz="1000" dirty="0"/>
              <a:t>30 - height</a:t>
            </a:r>
          </a:p>
          <a:p>
            <a:pPr marL="285750" indent="-285750">
              <a:buFont typeface="Arial" panose="020B0604020202020204" pitchFamily="34" charset="0"/>
              <a:buChar char="•"/>
            </a:pPr>
            <a:r>
              <a:rPr lang="en-CA" sz="1000" dirty="0"/>
              <a:t>3 - levels</a:t>
            </a:r>
          </a:p>
          <a:p>
            <a:pPr marL="285750" indent="-285750">
              <a:buFont typeface="Arial" panose="020B0604020202020204" pitchFamily="34" charset="0"/>
              <a:buChar char="•"/>
            </a:pPr>
            <a:r>
              <a:rPr lang="en-CA" sz="1000" dirty="0"/>
              <a:t>12 - edges</a:t>
            </a:r>
          </a:p>
          <a:p>
            <a:pPr marL="285750" indent="-285750">
              <a:buFont typeface="Arial" panose="020B0604020202020204" pitchFamily="34" charset="0"/>
              <a:buChar char="•"/>
            </a:pPr>
            <a:r>
              <a:rPr lang="en-CA" sz="1000" dirty="0"/>
              <a:t>8 - corners</a:t>
            </a:r>
          </a:p>
          <a:p>
            <a:pPr marL="285750" indent="-285750">
              <a:buFont typeface="Arial" panose="020B0604020202020204" pitchFamily="34" charset="0"/>
              <a:buChar char="•"/>
            </a:pPr>
            <a:r>
              <a:rPr lang="en-CA" sz="1000" dirty="0"/>
              <a:t>6 - sides</a:t>
            </a:r>
          </a:p>
          <a:p>
            <a:pPr marL="285750" indent="-285750">
              <a:buFont typeface="Arial" panose="020B0604020202020204" pitchFamily="34" charset="0"/>
              <a:buChar char="•"/>
            </a:pPr>
            <a:r>
              <a:rPr lang="en-CA" sz="1000" dirty="0"/>
              <a:t>4 - couples or spiritual groups</a:t>
            </a:r>
          </a:p>
          <a:p>
            <a:pPr marL="285750" indent="-285750">
              <a:buFont typeface="Arial" panose="020B0604020202020204" pitchFamily="34" charset="0"/>
              <a:buChar char="•"/>
            </a:pPr>
            <a:r>
              <a:rPr lang="en-CA" sz="1000" dirty="0"/>
              <a:t>7 - clean animals </a:t>
            </a:r>
          </a:p>
          <a:p>
            <a:pPr marL="285750" indent="-285750">
              <a:buFont typeface="Arial" panose="020B0604020202020204" pitchFamily="34" charset="0"/>
              <a:buChar char="•"/>
            </a:pPr>
            <a:r>
              <a:rPr lang="en-CA" sz="1000" dirty="0"/>
              <a:t>7 - birds</a:t>
            </a:r>
          </a:p>
          <a:p>
            <a:pPr marL="285750" indent="-285750">
              <a:buFont typeface="Arial" panose="020B0604020202020204" pitchFamily="34" charset="0"/>
              <a:buChar char="•"/>
            </a:pPr>
            <a:r>
              <a:rPr lang="en-CA" sz="1000" dirty="0"/>
              <a:t>2 - unclean animals</a:t>
            </a:r>
          </a:p>
          <a:p>
            <a:pPr marL="285750" indent="-285750">
              <a:buFont typeface="Arial" panose="020B0604020202020204" pitchFamily="34" charset="0"/>
              <a:buChar char="•"/>
            </a:pPr>
            <a:r>
              <a:rPr lang="en-CA" sz="1000" dirty="0"/>
              <a:t>10 – highest divisible factor of the Ark’s dimensions</a:t>
            </a:r>
          </a:p>
          <a:p>
            <a:endParaRPr lang="en-US" dirty="0"/>
          </a:p>
        </p:txBody>
      </p:sp>
    </p:spTree>
    <p:extLst>
      <p:ext uri="{BB962C8B-B14F-4D97-AF65-F5344CB8AC3E}">
        <p14:creationId xmlns:p14="http://schemas.microsoft.com/office/powerpoint/2010/main" val="1563900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4724F874-E407-41A5-918C-1CF5DF5269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822960" cy="1097280"/>
            <a:chOff x="11094720" y="0"/>
            <a:chExt cx="1097280" cy="1097280"/>
          </a:xfrm>
        </p:grpSpPr>
        <p:sp>
          <p:nvSpPr>
            <p:cNvPr id="26" name="Isosceles Triangle 25">
              <a:extLst>
                <a:ext uri="{FF2B5EF4-FFF2-40B4-BE49-F238E27FC236}">
                  <a16:creationId xmlns:a16="http://schemas.microsoft.com/office/drawing/2014/main" id="{EBB12D3E-DD63-469B-A687-14E38AE471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CC10F17-490D-41AE-9B38-7F39AF738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83455" y="4601497"/>
            <a:ext cx="760545" cy="2017580"/>
            <a:chOff x="11177940" y="4601497"/>
            <a:chExt cx="1014060" cy="2017580"/>
          </a:xfrm>
        </p:grpSpPr>
        <p:sp>
          <p:nvSpPr>
            <p:cNvPr id="30" name="Isosceles Triangle 2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16E3B2FD-A189-7B4C-8237-AAA48C182B36}"/>
              </a:ext>
            </a:extLst>
          </p:cNvPr>
          <p:cNvPicPr>
            <a:picLocks noChangeAspect="1"/>
          </p:cNvPicPr>
          <p:nvPr/>
        </p:nvPicPr>
        <p:blipFill>
          <a:blip r:embed="rId3"/>
          <a:stretch>
            <a:fillRect/>
          </a:stretch>
        </p:blipFill>
        <p:spPr>
          <a:xfrm rot="16200000">
            <a:off x="1345080" y="-719549"/>
            <a:ext cx="6348485" cy="8215686"/>
          </a:xfrm>
          <a:prstGeom prst="rect">
            <a:avLst/>
          </a:prstGeom>
        </p:spPr>
      </p:pic>
      <p:sp>
        <p:nvSpPr>
          <p:cNvPr id="10" name="Rectangle 9">
            <a:extLst>
              <a:ext uri="{FF2B5EF4-FFF2-40B4-BE49-F238E27FC236}">
                <a16:creationId xmlns:a16="http://schemas.microsoft.com/office/drawing/2014/main" id="{A9A5B333-13BE-2D4E-A3D2-04364F16C3C0}"/>
              </a:ext>
            </a:extLst>
          </p:cNvPr>
          <p:cNvSpPr/>
          <p:nvPr/>
        </p:nvSpPr>
        <p:spPr>
          <a:xfrm>
            <a:off x="411478" y="5740772"/>
            <a:ext cx="4572000" cy="646331"/>
          </a:xfrm>
          <a:prstGeom prst="rect">
            <a:avLst/>
          </a:prstGeom>
        </p:spPr>
        <p:txBody>
          <a:bodyPr>
            <a:spAutoFit/>
          </a:bodyPr>
          <a:lstStyle/>
          <a:p>
            <a:pPr marL="285750" indent="-285750">
              <a:buFont typeface="Arial" panose="020B0604020202020204" pitchFamily="34" charset="0"/>
              <a:buChar char="•"/>
            </a:pPr>
            <a:r>
              <a:rPr lang="en-US" dirty="0"/>
              <a:t>Exactly 225,000 fit into the Ark</a:t>
            </a:r>
          </a:p>
          <a:p>
            <a:pPr marL="285750" indent="-285750">
              <a:buFont typeface="Arial" panose="020B0604020202020204" pitchFamily="34" charset="0"/>
              <a:buChar char="•"/>
            </a:pPr>
            <a:r>
              <a:rPr lang="en-US" dirty="0"/>
              <a:t>225000</a:t>
            </a:r>
            <a:r>
              <a:rPr lang="en-US" dirty="0">
                <a:sym typeface="Symbol" pitchFamily="2" charset="2"/>
              </a:rPr>
              <a:t>  </a:t>
            </a:r>
            <a:r>
              <a:rPr lang="en-US" dirty="0"/>
              <a:t>50 x 4 x 8 = 144,000</a:t>
            </a:r>
          </a:p>
        </p:txBody>
      </p:sp>
      <p:sp>
        <p:nvSpPr>
          <p:cNvPr id="11" name="TextBox 10">
            <a:extLst>
              <a:ext uri="{FF2B5EF4-FFF2-40B4-BE49-F238E27FC236}">
                <a16:creationId xmlns:a16="http://schemas.microsoft.com/office/drawing/2014/main" id="{55EDE500-A9CD-4C4F-BE02-392C1BCBC290}"/>
              </a:ext>
            </a:extLst>
          </p:cNvPr>
          <p:cNvSpPr txBox="1"/>
          <p:nvPr/>
        </p:nvSpPr>
        <p:spPr>
          <a:xfrm>
            <a:off x="6900627" y="73257"/>
            <a:ext cx="2040781" cy="2369880"/>
          </a:xfrm>
          <a:prstGeom prst="rect">
            <a:avLst/>
          </a:prstGeom>
          <a:noFill/>
        </p:spPr>
        <p:txBody>
          <a:bodyPr wrap="square" rtlCol="0">
            <a:spAutoFit/>
          </a:bodyPr>
          <a:lstStyle/>
          <a:p>
            <a:pPr marL="285750" indent="-285750">
              <a:buFont typeface="Arial" panose="020B0604020202020204" pitchFamily="34" charset="0"/>
              <a:buChar char="•"/>
            </a:pPr>
            <a:r>
              <a:rPr lang="en-CA" sz="1000" dirty="0"/>
              <a:t>300 - length</a:t>
            </a:r>
          </a:p>
          <a:p>
            <a:pPr marL="285750" indent="-285750">
              <a:buFont typeface="Arial" panose="020B0604020202020204" pitchFamily="34" charset="0"/>
              <a:buChar char="•"/>
            </a:pPr>
            <a:r>
              <a:rPr lang="en-CA" sz="1000" dirty="0"/>
              <a:t>50 - width</a:t>
            </a:r>
          </a:p>
          <a:p>
            <a:pPr marL="285750" indent="-285750">
              <a:buFont typeface="Arial" panose="020B0604020202020204" pitchFamily="34" charset="0"/>
              <a:buChar char="•"/>
            </a:pPr>
            <a:r>
              <a:rPr lang="en-CA" sz="1000" dirty="0"/>
              <a:t>30 - height</a:t>
            </a:r>
          </a:p>
          <a:p>
            <a:pPr marL="285750" indent="-285750">
              <a:buFont typeface="Arial" panose="020B0604020202020204" pitchFamily="34" charset="0"/>
              <a:buChar char="•"/>
            </a:pPr>
            <a:r>
              <a:rPr lang="en-CA" sz="1000" dirty="0"/>
              <a:t>3 - levels</a:t>
            </a:r>
          </a:p>
          <a:p>
            <a:pPr marL="285750" indent="-285750">
              <a:buFont typeface="Arial" panose="020B0604020202020204" pitchFamily="34" charset="0"/>
              <a:buChar char="•"/>
            </a:pPr>
            <a:r>
              <a:rPr lang="en-CA" sz="1000" dirty="0"/>
              <a:t>12 - edges</a:t>
            </a:r>
          </a:p>
          <a:p>
            <a:pPr marL="285750" indent="-285750">
              <a:buFont typeface="Arial" panose="020B0604020202020204" pitchFamily="34" charset="0"/>
              <a:buChar char="•"/>
            </a:pPr>
            <a:r>
              <a:rPr lang="en-CA" sz="1000" dirty="0"/>
              <a:t>8 - corners</a:t>
            </a:r>
          </a:p>
          <a:p>
            <a:pPr marL="285750" indent="-285750">
              <a:buFont typeface="Arial" panose="020B0604020202020204" pitchFamily="34" charset="0"/>
              <a:buChar char="•"/>
            </a:pPr>
            <a:r>
              <a:rPr lang="en-CA" sz="1000" dirty="0"/>
              <a:t>6 - sides</a:t>
            </a:r>
          </a:p>
          <a:p>
            <a:pPr marL="285750" indent="-285750">
              <a:buFont typeface="Arial" panose="020B0604020202020204" pitchFamily="34" charset="0"/>
              <a:buChar char="•"/>
            </a:pPr>
            <a:r>
              <a:rPr lang="en-CA" sz="1000" dirty="0"/>
              <a:t>4 - couples or spiritual groups</a:t>
            </a:r>
          </a:p>
          <a:p>
            <a:pPr marL="285750" indent="-285750">
              <a:buFont typeface="Arial" panose="020B0604020202020204" pitchFamily="34" charset="0"/>
              <a:buChar char="•"/>
            </a:pPr>
            <a:r>
              <a:rPr lang="en-CA" sz="1000" dirty="0"/>
              <a:t>7 - clean animals </a:t>
            </a:r>
          </a:p>
          <a:p>
            <a:pPr marL="285750" indent="-285750">
              <a:buFont typeface="Arial" panose="020B0604020202020204" pitchFamily="34" charset="0"/>
              <a:buChar char="•"/>
            </a:pPr>
            <a:r>
              <a:rPr lang="en-CA" sz="1000" dirty="0"/>
              <a:t>7 - birds</a:t>
            </a:r>
          </a:p>
          <a:p>
            <a:pPr marL="285750" indent="-285750">
              <a:buFont typeface="Arial" panose="020B0604020202020204" pitchFamily="34" charset="0"/>
              <a:buChar char="•"/>
            </a:pPr>
            <a:r>
              <a:rPr lang="en-CA" sz="1000" dirty="0"/>
              <a:t>2 - unclean animals</a:t>
            </a:r>
          </a:p>
          <a:p>
            <a:pPr marL="285750" indent="-285750">
              <a:buFont typeface="Arial" panose="020B0604020202020204" pitchFamily="34" charset="0"/>
              <a:buChar char="•"/>
            </a:pPr>
            <a:r>
              <a:rPr lang="en-CA" sz="1000" dirty="0"/>
              <a:t>10 – highest divisible factor of the Ark’s dimensions</a:t>
            </a:r>
          </a:p>
          <a:p>
            <a:endParaRPr lang="en-US" dirty="0"/>
          </a:p>
        </p:txBody>
      </p:sp>
    </p:spTree>
    <p:extLst>
      <p:ext uri="{BB962C8B-B14F-4D97-AF65-F5344CB8AC3E}">
        <p14:creationId xmlns:p14="http://schemas.microsoft.com/office/powerpoint/2010/main" val="42404816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4724F874-E407-41A5-918C-1CF5DF5269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822960" cy="1097280"/>
            <a:chOff x="11094720" y="0"/>
            <a:chExt cx="1097280" cy="1097280"/>
          </a:xfrm>
        </p:grpSpPr>
        <p:sp>
          <p:nvSpPr>
            <p:cNvPr id="26" name="Isosceles Triangle 25">
              <a:extLst>
                <a:ext uri="{FF2B5EF4-FFF2-40B4-BE49-F238E27FC236}">
                  <a16:creationId xmlns:a16="http://schemas.microsoft.com/office/drawing/2014/main" id="{EBB12D3E-DD63-469B-A687-14E38AE471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CC10F17-490D-41AE-9B38-7F39AF738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83455" y="4601497"/>
            <a:ext cx="760545" cy="2017580"/>
            <a:chOff x="11177940" y="4601497"/>
            <a:chExt cx="1014060" cy="2017580"/>
          </a:xfrm>
        </p:grpSpPr>
        <p:sp>
          <p:nvSpPr>
            <p:cNvPr id="30" name="Isosceles Triangle 2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picture containing text, boat, water, ship&#10;&#10;Description automatically generated">
            <a:extLst>
              <a:ext uri="{FF2B5EF4-FFF2-40B4-BE49-F238E27FC236}">
                <a16:creationId xmlns:a16="http://schemas.microsoft.com/office/drawing/2014/main" id="{0F149686-C996-1747-869E-D99B76117AD2}"/>
              </a:ext>
            </a:extLst>
          </p:cNvPr>
          <p:cNvPicPr>
            <a:picLocks noChangeAspect="1"/>
          </p:cNvPicPr>
          <p:nvPr/>
        </p:nvPicPr>
        <p:blipFill>
          <a:blip r:embed="rId3"/>
          <a:stretch>
            <a:fillRect/>
          </a:stretch>
        </p:blipFill>
        <p:spPr>
          <a:xfrm>
            <a:off x="1062436" y="2990850"/>
            <a:ext cx="3598463" cy="3414542"/>
          </a:xfrm>
          <a:prstGeom prst="rect">
            <a:avLst/>
          </a:prstGeom>
        </p:spPr>
      </p:pic>
      <p:pic>
        <p:nvPicPr>
          <p:cNvPr id="5" name="Picture 4" descr="A picture containing text, sky, outdoor, watercraft&#10;&#10;Description automatically generated">
            <a:extLst>
              <a:ext uri="{FF2B5EF4-FFF2-40B4-BE49-F238E27FC236}">
                <a16:creationId xmlns:a16="http://schemas.microsoft.com/office/drawing/2014/main" id="{2CD4CFDE-5028-7F48-B684-E8C39FEC3334}"/>
              </a:ext>
            </a:extLst>
          </p:cNvPr>
          <p:cNvPicPr>
            <a:picLocks noChangeAspect="1"/>
          </p:cNvPicPr>
          <p:nvPr/>
        </p:nvPicPr>
        <p:blipFill>
          <a:blip r:embed="rId4"/>
          <a:stretch>
            <a:fillRect/>
          </a:stretch>
        </p:blipFill>
        <p:spPr>
          <a:xfrm>
            <a:off x="3479621" y="298450"/>
            <a:ext cx="4288835" cy="2393950"/>
          </a:xfrm>
          <a:prstGeom prst="rect">
            <a:avLst/>
          </a:prstGeom>
        </p:spPr>
      </p:pic>
    </p:spTree>
    <p:extLst>
      <p:ext uri="{BB962C8B-B14F-4D97-AF65-F5344CB8AC3E}">
        <p14:creationId xmlns:p14="http://schemas.microsoft.com/office/powerpoint/2010/main" val="18313106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390858" y="911116"/>
            <a:ext cx="515815"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395419"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600123" y="643467"/>
            <a:ext cx="307028"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6646" y="644382"/>
            <a:ext cx="289201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786277" y="1243794"/>
            <a:ext cx="2529497" cy="4320759"/>
          </a:xfrm>
          <a:prstGeom prst="rect">
            <a:avLst/>
          </a:prstGeom>
        </p:spPr>
        <p:txBody>
          <a:bodyPr vert="horz" lIns="91440" tIns="45720" rIns="91440" bIns="45720" rtlCol="0" anchor="t">
            <a:normAutofit lnSpcReduction="10000"/>
          </a:bodyPr>
          <a:lstStyle/>
          <a:p>
            <a:pPr defTabSz="914400">
              <a:lnSpc>
                <a:spcPct val="90000"/>
              </a:lnSpc>
              <a:spcAft>
                <a:spcPts val="600"/>
              </a:spcAft>
            </a:pPr>
            <a:r>
              <a:rPr lang="en-US" sz="2100" dirty="0">
                <a:solidFill>
                  <a:srgbClr val="FEFFFF"/>
                </a:solidFill>
              </a:rPr>
              <a:t>The product of these letters (J H V H) the Hebrew form of </a:t>
            </a:r>
          </a:p>
          <a:p>
            <a:pPr defTabSz="914400">
              <a:lnSpc>
                <a:spcPct val="90000"/>
              </a:lnSpc>
              <a:spcAft>
                <a:spcPts val="600"/>
              </a:spcAft>
            </a:pPr>
            <a:r>
              <a:rPr lang="en-US" sz="2100" dirty="0">
                <a:solidFill>
                  <a:srgbClr val="FEFFFF"/>
                </a:solidFill>
              </a:rPr>
              <a:t>Jehovah: </a:t>
            </a:r>
          </a:p>
          <a:p>
            <a:pPr defTabSz="914400">
              <a:lnSpc>
                <a:spcPct val="90000"/>
              </a:lnSpc>
              <a:spcAft>
                <a:spcPts val="600"/>
              </a:spcAft>
            </a:pPr>
            <a:endParaRPr lang="en-US" sz="2100" dirty="0">
              <a:solidFill>
                <a:srgbClr val="FEFFFF"/>
              </a:solidFill>
            </a:endParaRPr>
          </a:p>
          <a:p>
            <a:pPr defTabSz="914400">
              <a:lnSpc>
                <a:spcPct val="90000"/>
              </a:lnSpc>
              <a:spcAft>
                <a:spcPts val="600"/>
              </a:spcAft>
            </a:pPr>
            <a:r>
              <a:rPr lang="en-US" sz="2100">
                <a:solidFill>
                  <a:srgbClr val="FEFFFF"/>
                </a:solidFill>
              </a:rPr>
              <a:t>J = 10  H = 5  V = 6    </a:t>
            </a:r>
            <a:endParaRPr lang="en-US" sz="2100" dirty="0">
              <a:solidFill>
                <a:srgbClr val="FEFFFF"/>
              </a:solidFill>
            </a:endParaRPr>
          </a:p>
          <a:p>
            <a:pPr defTabSz="914400">
              <a:lnSpc>
                <a:spcPct val="90000"/>
              </a:lnSpc>
              <a:spcAft>
                <a:spcPts val="600"/>
              </a:spcAft>
            </a:pPr>
            <a:endParaRPr lang="en-US" sz="2100" dirty="0">
              <a:solidFill>
                <a:srgbClr val="FEFFFF"/>
              </a:solidFill>
            </a:endParaRPr>
          </a:p>
          <a:p>
            <a:pPr defTabSz="914400">
              <a:lnSpc>
                <a:spcPct val="90000"/>
              </a:lnSpc>
              <a:spcAft>
                <a:spcPts val="600"/>
              </a:spcAft>
            </a:pPr>
            <a:r>
              <a:rPr lang="en-US" sz="2100" dirty="0">
                <a:solidFill>
                  <a:srgbClr val="FEFFFF"/>
                </a:solidFill>
              </a:rPr>
              <a:t>10 X 5 X 6 X 5 = 1500</a:t>
            </a:r>
          </a:p>
          <a:p>
            <a:pPr defTabSz="914400">
              <a:lnSpc>
                <a:spcPct val="90000"/>
              </a:lnSpc>
              <a:spcAft>
                <a:spcPts val="600"/>
              </a:spcAft>
            </a:pPr>
            <a:endParaRPr lang="en-US" sz="2100" dirty="0">
              <a:solidFill>
                <a:srgbClr val="FEFFFF"/>
              </a:solidFill>
            </a:endParaRPr>
          </a:p>
          <a:p>
            <a:pPr defTabSz="914400">
              <a:lnSpc>
                <a:spcPct val="90000"/>
              </a:lnSpc>
              <a:spcAft>
                <a:spcPts val="600"/>
              </a:spcAft>
            </a:pPr>
            <a:r>
              <a:rPr lang="en-US" sz="2100" dirty="0">
                <a:solidFill>
                  <a:srgbClr val="FEFFFF"/>
                </a:solidFill>
              </a:rPr>
              <a:t>Width x height of each end:</a:t>
            </a:r>
          </a:p>
          <a:p>
            <a:pPr defTabSz="914400">
              <a:lnSpc>
                <a:spcPct val="90000"/>
              </a:lnSpc>
              <a:spcAft>
                <a:spcPts val="600"/>
              </a:spcAft>
            </a:pPr>
            <a:endParaRPr lang="en-US" sz="2100" dirty="0">
              <a:solidFill>
                <a:srgbClr val="FEFFFF"/>
              </a:solidFill>
            </a:endParaRPr>
          </a:p>
          <a:p>
            <a:pPr defTabSz="914400">
              <a:lnSpc>
                <a:spcPct val="90000"/>
              </a:lnSpc>
              <a:spcAft>
                <a:spcPts val="600"/>
              </a:spcAft>
            </a:pPr>
            <a:r>
              <a:rPr lang="en-US" sz="2100" dirty="0">
                <a:solidFill>
                  <a:srgbClr val="FEFFFF"/>
                </a:solidFill>
              </a:rPr>
              <a:t>30 x 50 = 1500</a:t>
            </a:r>
          </a:p>
          <a:p>
            <a:pPr defTabSz="914400">
              <a:lnSpc>
                <a:spcPct val="90000"/>
              </a:lnSpc>
              <a:spcAft>
                <a:spcPts val="600"/>
              </a:spcAft>
            </a:pPr>
            <a:endParaRPr lang="en-US" sz="2100" dirty="0">
              <a:solidFill>
                <a:srgbClr val="FEFFFF"/>
              </a:solidFill>
            </a:endParaRPr>
          </a:p>
        </p:txBody>
      </p:sp>
      <p:pic>
        <p:nvPicPr>
          <p:cNvPr id="5" name="Picture 4">
            <a:extLst>
              <a:ext uri="{FF2B5EF4-FFF2-40B4-BE49-F238E27FC236}">
                <a16:creationId xmlns:a16="http://schemas.microsoft.com/office/drawing/2014/main" id="{B7032F4E-799A-BE4B-BBED-5A9FA1DA046A}"/>
              </a:ext>
            </a:extLst>
          </p:cNvPr>
          <p:cNvPicPr>
            <a:picLocks noChangeAspect="1"/>
          </p:cNvPicPr>
          <p:nvPr/>
        </p:nvPicPr>
        <p:blipFill>
          <a:blip r:embed="rId2"/>
          <a:stretch>
            <a:fillRect/>
          </a:stretch>
        </p:blipFill>
        <p:spPr>
          <a:xfrm rot="16200000">
            <a:off x="4334982" y="866380"/>
            <a:ext cx="3960413" cy="5125240"/>
          </a:xfrm>
          <a:prstGeom prst="rect">
            <a:avLst/>
          </a:prstGeom>
        </p:spPr>
      </p:pic>
    </p:spTree>
    <p:extLst>
      <p:ext uri="{BB962C8B-B14F-4D97-AF65-F5344CB8AC3E}">
        <p14:creationId xmlns:p14="http://schemas.microsoft.com/office/powerpoint/2010/main" val="36785616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390858" y="911116"/>
            <a:ext cx="515815"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395419"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600123" y="643467"/>
            <a:ext cx="307028"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6646" y="644382"/>
            <a:ext cx="289201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786277" y="1243794"/>
            <a:ext cx="2529497" cy="4320759"/>
          </a:xfrm>
          <a:prstGeom prst="rect">
            <a:avLst/>
          </a:prstGeom>
        </p:spPr>
        <p:txBody>
          <a:bodyPr vert="horz" lIns="91440" tIns="45720" rIns="91440" bIns="45720" rtlCol="0" anchor="t">
            <a:normAutofit lnSpcReduction="10000"/>
          </a:bodyPr>
          <a:lstStyle/>
          <a:p>
            <a:pPr defTabSz="914400">
              <a:lnSpc>
                <a:spcPct val="90000"/>
              </a:lnSpc>
              <a:spcAft>
                <a:spcPts val="600"/>
              </a:spcAft>
            </a:pPr>
            <a:r>
              <a:rPr lang="en-US" sz="2100" dirty="0">
                <a:solidFill>
                  <a:srgbClr val="FEFFFF"/>
                </a:solidFill>
              </a:rPr>
              <a:t>The product of these letters (J H V H) the Hebrew form of </a:t>
            </a:r>
          </a:p>
          <a:p>
            <a:pPr defTabSz="914400">
              <a:lnSpc>
                <a:spcPct val="90000"/>
              </a:lnSpc>
              <a:spcAft>
                <a:spcPts val="600"/>
              </a:spcAft>
            </a:pPr>
            <a:r>
              <a:rPr lang="en-US" sz="2100" dirty="0">
                <a:solidFill>
                  <a:srgbClr val="FEFFFF"/>
                </a:solidFill>
              </a:rPr>
              <a:t>Jehovah: </a:t>
            </a:r>
          </a:p>
          <a:p>
            <a:pPr defTabSz="914400">
              <a:lnSpc>
                <a:spcPct val="90000"/>
              </a:lnSpc>
              <a:spcAft>
                <a:spcPts val="600"/>
              </a:spcAft>
            </a:pPr>
            <a:endParaRPr lang="en-US" sz="2100" dirty="0">
              <a:solidFill>
                <a:srgbClr val="FEFFFF"/>
              </a:solidFill>
            </a:endParaRPr>
          </a:p>
          <a:p>
            <a:pPr defTabSz="914400">
              <a:lnSpc>
                <a:spcPct val="90000"/>
              </a:lnSpc>
              <a:spcAft>
                <a:spcPts val="600"/>
              </a:spcAft>
            </a:pPr>
            <a:r>
              <a:rPr lang="en-US" sz="2100">
                <a:solidFill>
                  <a:srgbClr val="FEFFFF"/>
                </a:solidFill>
              </a:rPr>
              <a:t>J = 10  H = 5  V = 6    </a:t>
            </a:r>
            <a:endParaRPr lang="en-US" sz="2100" dirty="0">
              <a:solidFill>
                <a:srgbClr val="FEFFFF"/>
              </a:solidFill>
            </a:endParaRPr>
          </a:p>
          <a:p>
            <a:pPr defTabSz="914400">
              <a:lnSpc>
                <a:spcPct val="90000"/>
              </a:lnSpc>
              <a:spcAft>
                <a:spcPts val="600"/>
              </a:spcAft>
            </a:pPr>
            <a:endParaRPr lang="en-US" sz="2100" dirty="0">
              <a:solidFill>
                <a:srgbClr val="FEFFFF"/>
              </a:solidFill>
            </a:endParaRPr>
          </a:p>
          <a:p>
            <a:pPr defTabSz="914400">
              <a:lnSpc>
                <a:spcPct val="90000"/>
              </a:lnSpc>
              <a:spcAft>
                <a:spcPts val="600"/>
              </a:spcAft>
            </a:pPr>
            <a:r>
              <a:rPr lang="en-US" sz="2100" dirty="0">
                <a:solidFill>
                  <a:srgbClr val="FEFFFF"/>
                </a:solidFill>
              </a:rPr>
              <a:t>10 X 5 X 6 X 5 = 1500</a:t>
            </a:r>
          </a:p>
          <a:p>
            <a:pPr defTabSz="914400">
              <a:lnSpc>
                <a:spcPct val="90000"/>
              </a:lnSpc>
              <a:spcAft>
                <a:spcPts val="600"/>
              </a:spcAft>
            </a:pPr>
            <a:endParaRPr lang="en-US" sz="2100" dirty="0">
              <a:solidFill>
                <a:srgbClr val="FEFFFF"/>
              </a:solidFill>
            </a:endParaRPr>
          </a:p>
          <a:p>
            <a:pPr defTabSz="914400">
              <a:lnSpc>
                <a:spcPct val="90000"/>
              </a:lnSpc>
              <a:spcAft>
                <a:spcPts val="600"/>
              </a:spcAft>
            </a:pPr>
            <a:r>
              <a:rPr lang="en-US" sz="2100" dirty="0">
                <a:solidFill>
                  <a:srgbClr val="FEFFFF"/>
                </a:solidFill>
              </a:rPr>
              <a:t>Width x height of each end:</a:t>
            </a:r>
          </a:p>
          <a:p>
            <a:pPr defTabSz="914400">
              <a:lnSpc>
                <a:spcPct val="90000"/>
              </a:lnSpc>
              <a:spcAft>
                <a:spcPts val="600"/>
              </a:spcAft>
            </a:pPr>
            <a:endParaRPr lang="en-US" sz="2100" dirty="0">
              <a:solidFill>
                <a:srgbClr val="FEFFFF"/>
              </a:solidFill>
            </a:endParaRPr>
          </a:p>
          <a:p>
            <a:pPr defTabSz="914400">
              <a:lnSpc>
                <a:spcPct val="90000"/>
              </a:lnSpc>
              <a:spcAft>
                <a:spcPts val="600"/>
              </a:spcAft>
            </a:pPr>
            <a:r>
              <a:rPr lang="en-US" sz="2100" dirty="0">
                <a:solidFill>
                  <a:srgbClr val="FEFFFF"/>
                </a:solidFill>
              </a:rPr>
              <a:t>30 x 50 = 1500</a:t>
            </a:r>
          </a:p>
          <a:p>
            <a:pPr defTabSz="914400">
              <a:lnSpc>
                <a:spcPct val="90000"/>
              </a:lnSpc>
              <a:spcAft>
                <a:spcPts val="600"/>
              </a:spcAft>
            </a:pPr>
            <a:endParaRPr lang="en-US" sz="2100" dirty="0">
              <a:solidFill>
                <a:srgbClr val="FEFFFF"/>
              </a:solidFill>
            </a:endParaRPr>
          </a:p>
        </p:txBody>
      </p:sp>
      <p:pic>
        <p:nvPicPr>
          <p:cNvPr id="4" name="Picture 3">
            <a:extLst>
              <a:ext uri="{FF2B5EF4-FFF2-40B4-BE49-F238E27FC236}">
                <a16:creationId xmlns:a16="http://schemas.microsoft.com/office/drawing/2014/main" id="{43B7D62B-FD11-4242-89E8-91DD91139E22}"/>
              </a:ext>
            </a:extLst>
          </p:cNvPr>
          <p:cNvPicPr>
            <a:picLocks noChangeAspect="1"/>
          </p:cNvPicPr>
          <p:nvPr/>
        </p:nvPicPr>
        <p:blipFill>
          <a:blip r:embed="rId2"/>
          <a:stretch>
            <a:fillRect/>
          </a:stretch>
        </p:blipFill>
        <p:spPr>
          <a:xfrm rot="16200000">
            <a:off x="4281209" y="602084"/>
            <a:ext cx="4123459" cy="5336241"/>
          </a:xfrm>
          <a:prstGeom prst="rect">
            <a:avLst/>
          </a:prstGeom>
        </p:spPr>
      </p:pic>
    </p:spTree>
    <p:extLst>
      <p:ext uri="{BB962C8B-B14F-4D97-AF65-F5344CB8AC3E}">
        <p14:creationId xmlns:p14="http://schemas.microsoft.com/office/powerpoint/2010/main" val="924384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27"/>
            <a:ext cx="9141714"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96506" y="864945"/>
            <a:ext cx="6600360" cy="1938528"/>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7000" b="1" kern="1200" dirty="0">
                <a:solidFill>
                  <a:srgbClr val="FFFFFF"/>
                </a:solidFill>
                <a:latin typeface="+mj-lt"/>
                <a:ea typeface="+mj-ea"/>
                <a:cs typeface="+mj-cs"/>
              </a:rPr>
              <a:t>Noah’s Ark</a:t>
            </a:r>
          </a:p>
          <a:p>
            <a:pPr defTabSz="914400">
              <a:lnSpc>
                <a:spcPct val="90000"/>
              </a:lnSpc>
              <a:spcBef>
                <a:spcPct val="0"/>
              </a:spcBef>
              <a:spcAft>
                <a:spcPts val="600"/>
              </a:spcAft>
            </a:pPr>
            <a:r>
              <a:rPr lang="en-US" sz="4800" b="1" dirty="0">
                <a:solidFill>
                  <a:srgbClr val="FFFFFF"/>
                </a:solidFill>
                <a:latin typeface="+mj-lt"/>
                <a:ea typeface="+mj-ea"/>
                <a:cs typeface="+mj-cs"/>
              </a:rPr>
              <a:t>Interesting Facts</a:t>
            </a:r>
            <a:endParaRPr lang="en-US" sz="4800" b="1" kern="1200" dirty="0">
              <a:solidFill>
                <a:srgbClr val="FFFFFF"/>
              </a:solidFill>
              <a:latin typeface="+mj-lt"/>
              <a:ea typeface="+mj-ea"/>
              <a:cs typeface="+mj-cs"/>
            </a:endParaRPr>
          </a:p>
        </p:txBody>
      </p:sp>
      <p:sp>
        <p:nvSpPr>
          <p:cNvPr id="6"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5810" y="4208147"/>
            <a:ext cx="254344"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6554" y="4098333"/>
            <a:ext cx="151393"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86" y="4098334"/>
            <a:ext cx="6699764"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0154" y="4377267"/>
            <a:ext cx="2341560"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8115CBF7-C464-1548-B3E0-C7E08F17379D}"/>
              </a:ext>
            </a:extLst>
          </p:cNvPr>
          <p:cNvSpPr txBox="1"/>
          <p:nvPr/>
        </p:nvSpPr>
        <p:spPr>
          <a:xfrm>
            <a:off x="596506" y="4465186"/>
            <a:ext cx="1261884" cy="830997"/>
          </a:xfrm>
          <a:prstGeom prst="rect">
            <a:avLst/>
          </a:prstGeom>
          <a:noFill/>
        </p:spPr>
        <p:txBody>
          <a:bodyPr wrap="none" rtlCol="0">
            <a:spAutoFit/>
          </a:bodyPr>
          <a:lstStyle/>
          <a:p>
            <a:r>
              <a:rPr lang="en-US" sz="4800" dirty="0"/>
              <a:t>END</a:t>
            </a:r>
          </a:p>
        </p:txBody>
      </p:sp>
    </p:spTree>
    <p:extLst>
      <p:ext uri="{BB962C8B-B14F-4D97-AF65-F5344CB8AC3E}">
        <p14:creationId xmlns:p14="http://schemas.microsoft.com/office/powerpoint/2010/main" val="10028378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B7E48B-E57F-1B4A-A866-15BFA6624B32}"/>
              </a:ext>
            </a:extLst>
          </p:cNvPr>
          <p:cNvSpPr/>
          <p:nvPr/>
        </p:nvSpPr>
        <p:spPr>
          <a:xfrm>
            <a:off x="331995" y="1830051"/>
            <a:ext cx="2512005"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But Noah found grace in the eyes of the LORD.</a:t>
            </a:r>
          </a:p>
        </p:txBody>
      </p:sp>
      <p:sp>
        <p:nvSpPr>
          <p:cNvPr id="4" name="Rectangle 3">
            <a:extLst>
              <a:ext uri="{FF2B5EF4-FFF2-40B4-BE49-F238E27FC236}">
                <a16:creationId xmlns:a16="http://schemas.microsoft.com/office/drawing/2014/main" id="{EA242F70-DE1B-F44C-941A-0047367ED80D}"/>
              </a:ext>
            </a:extLst>
          </p:cNvPr>
          <p:cNvSpPr/>
          <p:nvPr/>
        </p:nvSpPr>
        <p:spPr>
          <a:xfrm>
            <a:off x="331995" y="2866024"/>
            <a:ext cx="1770405" cy="461665"/>
          </a:xfrm>
          <a:prstGeom prst="rect">
            <a:avLst/>
          </a:prstGeom>
        </p:spPr>
        <p:txBody>
          <a:bodyPr wrap="square">
            <a:spAutoFit/>
          </a:bodyPr>
          <a:lstStyle/>
          <a:p>
            <a:r>
              <a:rPr lang="en-US" sz="2400" dirty="0">
                <a:latin typeface="Calibri" panose="020F0502020204030204" pitchFamily="34" charset="0"/>
                <a:ea typeface="MS Mincho" panose="02020609040205080304" pitchFamily="49" charset="-128"/>
                <a:cs typeface="Times New Roman" panose="02020603050405020304" pitchFamily="18" charset="0"/>
              </a:rPr>
              <a:t>Genesis 6:9</a:t>
            </a:r>
            <a:endParaRPr lang="en-US" sz="2400" dirty="0"/>
          </a:p>
        </p:txBody>
      </p:sp>
      <p:sp>
        <p:nvSpPr>
          <p:cNvPr id="5" name="Rectangle 4">
            <a:extLst>
              <a:ext uri="{FF2B5EF4-FFF2-40B4-BE49-F238E27FC236}">
                <a16:creationId xmlns:a16="http://schemas.microsoft.com/office/drawing/2014/main" id="{3DD8775C-14CF-D34E-A135-F96D0DEC6B19}"/>
              </a:ext>
            </a:extLst>
          </p:cNvPr>
          <p:cNvSpPr/>
          <p:nvPr/>
        </p:nvSpPr>
        <p:spPr>
          <a:xfrm>
            <a:off x="331996" y="5419402"/>
            <a:ext cx="2512005" cy="338554"/>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Noah walked with God.</a:t>
            </a:r>
            <a:endParaRPr lang="en-US" sz="1600" dirty="0"/>
          </a:p>
        </p:txBody>
      </p:sp>
      <p:sp>
        <p:nvSpPr>
          <p:cNvPr id="6" name="Rectangle 5">
            <a:extLst>
              <a:ext uri="{FF2B5EF4-FFF2-40B4-BE49-F238E27FC236}">
                <a16:creationId xmlns:a16="http://schemas.microsoft.com/office/drawing/2014/main" id="{5CC6570C-98EA-9140-AA9D-3630D3C013E5}"/>
              </a:ext>
            </a:extLst>
          </p:cNvPr>
          <p:cNvSpPr/>
          <p:nvPr/>
        </p:nvSpPr>
        <p:spPr>
          <a:xfrm>
            <a:off x="331995" y="1293946"/>
            <a:ext cx="1770405" cy="461665"/>
          </a:xfrm>
          <a:prstGeom prst="rect">
            <a:avLst/>
          </a:prstGeom>
        </p:spPr>
        <p:txBody>
          <a:bodyPr wrap="square">
            <a:spAutoFit/>
          </a:bodyPr>
          <a:lstStyle/>
          <a:p>
            <a:pPr fontAlgn="t"/>
            <a:r>
              <a:rPr lang="en-US" sz="2400" dirty="0">
                <a:latin typeface="Calibri" panose="020F0502020204030204" pitchFamily="34" charset="0"/>
                <a:ea typeface="MS Mincho" panose="02020609040205080304" pitchFamily="49" charset="-128"/>
                <a:cs typeface="Times New Roman" panose="02020603050405020304" pitchFamily="18" charset="0"/>
              </a:rPr>
              <a:t>Genesis 6:8</a:t>
            </a:r>
            <a:endParaRPr lang="en-US" sz="2400" dirty="0">
              <a:latin typeface="Arial" panose="020B0604020202020204" pitchFamily="34" charset="0"/>
            </a:endParaRPr>
          </a:p>
        </p:txBody>
      </p:sp>
      <p:sp>
        <p:nvSpPr>
          <p:cNvPr id="10" name="Rectangle 9">
            <a:extLst>
              <a:ext uri="{FF2B5EF4-FFF2-40B4-BE49-F238E27FC236}">
                <a16:creationId xmlns:a16="http://schemas.microsoft.com/office/drawing/2014/main" id="{9964BC3D-B365-AE40-B354-3F10D4A39DD5}"/>
              </a:ext>
            </a:extLst>
          </p:cNvPr>
          <p:cNvSpPr/>
          <p:nvPr/>
        </p:nvSpPr>
        <p:spPr>
          <a:xfrm>
            <a:off x="3693599" y="1830051"/>
            <a:ext cx="5008497"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God found favor in Jesus (the antitypical Noah) and in all in harmony with Him. </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12" name="Rectangle 11">
            <a:extLst>
              <a:ext uri="{FF2B5EF4-FFF2-40B4-BE49-F238E27FC236}">
                <a16:creationId xmlns:a16="http://schemas.microsoft.com/office/drawing/2014/main" id="{EC22A346-8120-4A49-8C13-D4D4152E257E}"/>
              </a:ext>
            </a:extLst>
          </p:cNvPr>
          <p:cNvSpPr/>
          <p:nvPr/>
        </p:nvSpPr>
        <p:spPr>
          <a:xfrm>
            <a:off x="3693597" y="3429000"/>
            <a:ext cx="5008497" cy="584775"/>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Now are to be set forth the experiences (generations [</a:t>
            </a:r>
            <a:r>
              <a:rPr lang="en-US" sz="1600" i="1" dirty="0" err="1">
                <a:latin typeface="Calibri" panose="020F0502020204030204" pitchFamily="34" charset="0"/>
                <a:ea typeface="MS Mincho" panose="02020609040205080304" pitchFamily="49" charset="-128"/>
                <a:cs typeface="Times New Roman" panose="02020603050405020304" pitchFamily="18" charset="0"/>
              </a:rPr>
              <a:t>toledoth</a:t>
            </a:r>
            <a:r>
              <a:rPr lang="en-US" sz="1600" dirty="0">
                <a:latin typeface="Calibri" panose="020F0502020204030204" pitchFamily="34" charset="0"/>
                <a:ea typeface="MS Mincho" panose="02020609040205080304" pitchFamily="49" charset="-128"/>
                <a:cs typeface="Times New Roman" panose="02020603050405020304" pitchFamily="18" charset="0"/>
              </a:rPr>
              <a:t>, histories, or experiences] of Jesus (Noah).</a:t>
            </a:r>
          </a:p>
        </p:txBody>
      </p:sp>
      <p:sp>
        <p:nvSpPr>
          <p:cNvPr id="2" name="Rectangle 1">
            <a:extLst>
              <a:ext uri="{FF2B5EF4-FFF2-40B4-BE49-F238E27FC236}">
                <a16:creationId xmlns:a16="http://schemas.microsoft.com/office/drawing/2014/main" id="{97BFFD91-7B98-E24F-A1A8-ED3B19EB4AED}"/>
              </a:ext>
            </a:extLst>
          </p:cNvPr>
          <p:cNvSpPr/>
          <p:nvPr/>
        </p:nvSpPr>
        <p:spPr>
          <a:xfrm>
            <a:off x="3693597" y="4424247"/>
            <a:ext cx="5008497"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Jesus is the Righteous and perfectly sinless one in all His experiences;</a:t>
            </a:r>
            <a:endParaRPr lang="en-US" sz="1600" dirty="0"/>
          </a:p>
        </p:txBody>
      </p:sp>
      <p:sp>
        <p:nvSpPr>
          <p:cNvPr id="18" name="Rectangle 17">
            <a:extLst>
              <a:ext uri="{FF2B5EF4-FFF2-40B4-BE49-F238E27FC236}">
                <a16:creationId xmlns:a16="http://schemas.microsoft.com/office/drawing/2014/main" id="{B6A97AE9-E908-E14B-A550-ECCCD1E4FAAE}"/>
              </a:ext>
            </a:extLst>
          </p:cNvPr>
          <p:cNvSpPr/>
          <p:nvPr/>
        </p:nvSpPr>
        <p:spPr>
          <a:xfrm>
            <a:off x="331996" y="4424247"/>
            <a:ext cx="2512005"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Noah was a just man and perfect in his generations,</a:t>
            </a:r>
            <a:endParaRPr lang="en-US" sz="1600" dirty="0"/>
          </a:p>
        </p:txBody>
      </p:sp>
      <p:sp>
        <p:nvSpPr>
          <p:cNvPr id="20" name="Rectangle 19">
            <a:extLst>
              <a:ext uri="{FF2B5EF4-FFF2-40B4-BE49-F238E27FC236}">
                <a16:creationId xmlns:a16="http://schemas.microsoft.com/office/drawing/2014/main" id="{6DD50B2A-174E-E148-90AB-0F6DF30508EE}"/>
              </a:ext>
            </a:extLst>
          </p:cNvPr>
          <p:cNvSpPr/>
          <p:nvPr/>
        </p:nvSpPr>
        <p:spPr>
          <a:xfrm>
            <a:off x="3693597" y="5419494"/>
            <a:ext cx="5008497" cy="338554"/>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He was in perfect harmony and fellowship with God.</a:t>
            </a:r>
          </a:p>
        </p:txBody>
      </p:sp>
      <p:sp>
        <p:nvSpPr>
          <p:cNvPr id="21" name="Rectangle 20">
            <a:extLst>
              <a:ext uri="{FF2B5EF4-FFF2-40B4-BE49-F238E27FC236}">
                <a16:creationId xmlns:a16="http://schemas.microsoft.com/office/drawing/2014/main" id="{43D3B8E7-275A-AC4E-A116-1F5BECC5BDB4}"/>
              </a:ext>
            </a:extLst>
          </p:cNvPr>
          <p:cNvSpPr/>
          <p:nvPr/>
        </p:nvSpPr>
        <p:spPr>
          <a:xfrm>
            <a:off x="331995" y="3435099"/>
            <a:ext cx="2360805"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These are the generations of Noah:</a:t>
            </a:r>
            <a:endParaRPr lang="en-US" sz="1600" dirty="0"/>
          </a:p>
        </p:txBody>
      </p:sp>
    </p:spTree>
    <p:extLst>
      <p:ext uri="{BB962C8B-B14F-4D97-AF65-F5344CB8AC3E}">
        <p14:creationId xmlns:p14="http://schemas.microsoft.com/office/powerpoint/2010/main" val="28385042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heckerboard(across)">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heckerboard(across)">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linds(horizont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dissolv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linds(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2" grpId="0"/>
      <p:bldP spid="2" grpId="0"/>
      <p:bldP spid="18"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B7E48B-E57F-1B4A-A866-15BFA6624B32}"/>
              </a:ext>
            </a:extLst>
          </p:cNvPr>
          <p:cNvSpPr/>
          <p:nvPr/>
        </p:nvSpPr>
        <p:spPr>
          <a:xfrm>
            <a:off x="403247" y="3059829"/>
            <a:ext cx="2584006"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Noah begat three sons, Shem, Ham, and Japheth.</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Rectangle 5">
            <a:extLst>
              <a:ext uri="{FF2B5EF4-FFF2-40B4-BE49-F238E27FC236}">
                <a16:creationId xmlns:a16="http://schemas.microsoft.com/office/drawing/2014/main" id="{5CC6570C-98EA-9140-AA9D-3630D3C013E5}"/>
              </a:ext>
            </a:extLst>
          </p:cNvPr>
          <p:cNvSpPr/>
          <p:nvPr/>
        </p:nvSpPr>
        <p:spPr>
          <a:xfrm>
            <a:off x="403247" y="2316097"/>
            <a:ext cx="1813606" cy="461665"/>
          </a:xfrm>
          <a:prstGeom prst="rect">
            <a:avLst/>
          </a:prstGeom>
        </p:spPr>
        <p:txBody>
          <a:bodyPr wrap="square">
            <a:spAutoFit/>
          </a:bodyPr>
          <a:lstStyle/>
          <a:p>
            <a:pPr fontAlgn="t"/>
            <a:r>
              <a:rPr lang="en-US" sz="2400" dirty="0">
                <a:latin typeface="Calibri" panose="020F0502020204030204" pitchFamily="34" charset="0"/>
                <a:ea typeface="MS Mincho" panose="02020609040205080304" pitchFamily="49" charset="-128"/>
                <a:cs typeface="Times New Roman" panose="02020603050405020304" pitchFamily="18" charset="0"/>
              </a:rPr>
              <a:t>Genesis 6:10</a:t>
            </a:r>
            <a:endParaRPr lang="en-US" sz="2400" dirty="0">
              <a:latin typeface="Arial" panose="020B0604020202020204" pitchFamily="34" charset="0"/>
            </a:endParaRPr>
          </a:p>
        </p:txBody>
      </p:sp>
      <p:sp>
        <p:nvSpPr>
          <p:cNvPr id="10" name="Rectangle 9">
            <a:extLst>
              <a:ext uri="{FF2B5EF4-FFF2-40B4-BE49-F238E27FC236}">
                <a16:creationId xmlns:a16="http://schemas.microsoft.com/office/drawing/2014/main" id="{9964BC3D-B365-AE40-B354-3F10D4A39DD5}"/>
              </a:ext>
            </a:extLst>
          </p:cNvPr>
          <p:cNvSpPr/>
          <p:nvPr/>
        </p:nvSpPr>
        <p:spPr>
          <a:xfrm>
            <a:off x="3693601" y="3059829"/>
            <a:ext cx="5000550" cy="830997"/>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Our Lord fathered the Great Company in three groups (Noah [comfort] begat [literally, brought to birth] Shem [fame], Ham [swarthy] and Japheth [extension]</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7856173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B7E48B-E57F-1B4A-A866-15BFA6624B32}"/>
              </a:ext>
            </a:extLst>
          </p:cNvPr>
          <p:cNvSpPr/>
          <p:nvPr/>
        </p:nvSpPr>
        <p:spPr>
          <a:xfrm>
            <a:off x="338580" y="2036901"/>
            <a:ext cx="2440006" cy="338554"/>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The earth also was corrupt</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Rectangle 5">
            <a:extLst>
              <a:ext uri="{FF2B5EF4-FFF2-40B4-BE49-F238E27FC236}">
                <a16:creationId xmlns:a16="http://schemas.microsoft.com/office/drawing/2014/main" id="{5CC6570C-98EA-9140-AA9D-3630D3C013E5}"/>
              </a:ext>
            </a:extLst>
          </p:cNvPr>
          <p:cNvSpPr/>
          <p:nvPr/>
        </p:nvSpPr>
        <p:spPr>
          <a:xfrm>
            <a:off x="338580" y="1480838"/>
            <a:ext cx="1942930" cy="461665"/>
          </a:xfrm>
          <a:prstGeom prst="rect">
            <a:avLst/>
          </a:prstGeom>
        </p:spPr>
        <p:txBody>
          <a:bodyPr wrap="square">
            <a:spAutoFit/>
          </a:bodyPr>
          <a:lstStyle/>
          <a:p>
            <a:pPr fontAlgn="t"/>
            <a:r>
              <a:rPr lang="en-US" sz="2400" dirty="0">
                <a:latin typeface="Calibri" panose="020F0502020204030204" pitchFamily="34" charset="0"/>
                <a:ea typeface="MS Mincho" panose="02020609040205080304" pitchFamily="49" charset="-128"/>
                <a:cs typeface="Times New Roman" panose="02020603050405020304" pitchFamily="18" charset="0"/>
              </a:rPr>
              <a:t>Genesis 6:11</a:t>
            </a:r>
            <a:endParaRPr lang="en-US" sz="2400" dirty="0">
              <a:latin typeface="Arial" panose="020B0604020202020204" pitchFamily="34" charset="0"/>
            </a:endParaRPr>
          </a:p>
        </p:txBody>
      </p:sp>
      <p:sp>
        <p:nvSpPr>
          <p:cNvPr id="10" name="Rectangle 9">
            <a:extLst>
              <a:ext uri="{FF2B5EF4-FFF2-40B4-BE49-F238E27FC236}">
                <a16:creationId xmlns:a16="http://schemas.microsoft.com/office/drawing/2014/main" id="{9964BC3D-B365-AE40-B354-3F10D4A39DD5}"/>
              </a:ext>
            </a:extLst>
          </p:cNvPr>
          <p:cNvSpPr/>
          <p:nvPr/>
        </p:nvSpPr>
        <p:spPr>
          <a:xfrm>
            <a:off x="3469786" y="2034521"/>
            <a:ext cx="5348806" cy="1077218"/>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Earth’s society in church, state, capital and labor in Christendom, particularly in the Time of the End, from 1799 until the end of the Epiphany period, and most particularly from 1874 onward, has been very corrupt,</a:t>
            </a:r>
          </a:p>
        </p:txBody>
      </p:sp>
      <p:sp>
        <p:nvSpPr>
          <p:cNvPr id="20" name="Rectangle 19">
            <a:extLst>
              <a:ext uri="{FF2B5EF4-FFF2-40B4-BE49-F238E27FC236}">
                <a16:creationId xmlns:a16="http://schemas.microsoft.com/office/drawing/2014/main" id="{6DD50B2A-174E-E148-90AB-0F6DF30508EE}"/>
              </a:ext>
            </a:extLst>
          </p:cNvPr>
          <p:cNvSpPr/>
          <p:nvPr/>
        </p:nvSpPr>
        <p:spPr>
          <a:xfrm>
            <a:off x="3469786" y="4134811"/>
            <a:ext cx="5305606" cy="1569660"/>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Violence of all kinds increased in Christendom's church, state, capital and labor, e.g., in the sectarian controversies and persecutions, in the governments' internal controversies and revolutions and in their external controversies and wars, in capital's financial internal and external battles and in labor's internal and external </a:t>
            </a:r>
            <a:r>
              <a:rPr lang="en-US" sz="1600" dirty="0" err="1">
                <a:latin typeface="Calibri" panose="020F0502020204030204" pitchFamily="34" charset="0"/>
                <a:ea typeface="MS Mincho" panose="02020609040205080304" pitchFamily="49" charset="-128"/>
                <a:cs typeface="Times New Roman" panose="02020603050405020304" pitchFamily="18" charset="0"/>
              </a:rPr>
              <a:t>strifes</a:t>
            </a:r>
            <a:r>
              <a:rPr lang="en-US" sz="1600" dirty="0">
                <a:latin typeface="Calibri" panose="020F0502020204030204" pitchFamily="34" charset="0"/>
                <a:ea typeface="MS Mincho" panose="02020609040205080304" pitchFamily="49" charset="-128"/>
                <a:cs typeface="Times New Roman" panose="02020603050405020304" pitchFamily="18" charset="0"/>
              </a:rPr>
              <a:t>, strikes, riots, etc.</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14" name="TextBox 13">
            <a:extLst>
              <a:ext uri="{FF2B5EF4-FFF2-40B4-BE49-F238E27FC236}">
                <a16:creationId xmlns:a16="http://schemas.microsoft.com/office/drawing/2014/main" id="{14EA253C-09F8-BA4A-A614-0C4568025344}"/>
              </a:ext>
            </a:extLst>
          </p:cNvPr>
          <p:cNvSpPr txBox="1"/>
          <p:nvPr/>
        </p:nvSpPr>
        <p:spPr>
          <a:xfrm>
            <a:off x="3469786" y="3453998"/>
            <a:ext cx="5348806" cy="338554"/>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especially in matters pertaining to God.</a:t>
            </a:r>
            <a:endParaRPr lang="en-US" sz="1600" dirty="0"/>
          </a:p>
        </p:txBody>
      </p:sp>
      <p:sp>
        <p:nvSpPr>
          <p:cNvPr id="22" name="TextBox 21">
            <a:extLst>
              <a:ext uri="{FF2B5EF4-FFF2-40B4-BE49-F238E27FC236}">
                <a16:creationId xmlns:a16="http://schemas.microsoft.com/office/drawing/2014/main" id="{F540187F-8CE7-D14B-8C89-D9D5B6B363F4}"/>
              </a:ext>
            </a:extLst>
          </p:cNvPr>
          <p:cNvSpPr txBox="1"/>
          <p:nvPr/>
        </p:nvSpPr>
        <p:spPr>
          <a:xfrm>
            <a:off x="338580" y="3453998"/>
            <a:ext cx="2440006" cy="338554"/>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before God,</a:t>
            </a:r>
            <a:endParaRPr lang="en-US" sz="1600" dirty="0"/>
          </a:p>
        </p:txBody>
      </p:sp>
      <p:sp>
        <p:nvSpPr>
          <p:cNvPr id="23" name="TextBox 22">
            <a:extLst>
              <a:ext uri="{FF2B5EF4-FFF2-40B4-BE49-F238E27FC236}">
                <a16:creationId xmlns:a16="http://schemas.microsoft.com/office/drawing/2014/main" id="{2B502FDA-5C94-DB45-930D-6947EA143735}"/>
              </a:ext>
            </a:extLst>
          </p:cNvPr>
          <p:cNvSpPr txBox="1"/>
          <p:nvPr/>
        </p:nvSpPr>
        <p:spPr>
          <a:xfrm>
            <a:off x="338580" y="4134811"/>
            <a:ext cx="2440005" cy="584775"/>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the earth was filled with violence.</a:t>
            </a:r>
            <a:endParaRPr lang="en-US" sz="1600" dirty="0"/>
          </a:p>
        </p:txBody>
      </p:sp>
    </p:spTree>
    <p:extLst>
      <p:ext uri="{BB962C8B-B14F-4D97-AF65-F5344CB8AC3E}">
        <p14:creationId xmlns:p14="http://schemas.microsoft.com/office/powerpoint/2010/main" val="4993163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dissolv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0" grpId="0"/>
      <p:bldP spid="14"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B7E48B-E57F-1B4A-A866-15BFA6624B32}"/>
              </a:ext>
            </a:extLst>
          </p:cNvPr>
          <p:cNvSpPr/>
          <p:nvPr/>
        </p:nvSpPr>
        <p:spPr>
          <a:xfrm>
            <a:off x="403248" y="2825328"/>
            <a:ext cx="2720805" cy="830997"/>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God looked upon the earth, and, behold, it was corrupt; </a:t>
            </a:r>
          </a:p>
        </p:txBody>
      </p:sp>
      <p:sp>
        <p:nvSpPr>
          <p:cNvPr id="4" name="Rectangle 3">
            <a:extLst>
              <a:ext uri="{FF2B5EF4-FFF2-40B4-BE49-F238E27FC236}">
                <a16:creationId xmlns:a16="http://schemas.microsoft.com/office/drawing/2014/main" id="{EA242F70-DE1B-F44C-941A-0047367ED80D}"/>
              </a:ext>
            </a:extLst>
          </p:cNvPr>
          <p:cNvSpPr/>
          <p:nvPr/>
        </p:nvSpPr>
        <p:spPr>
          <a:xfrm>
            <a:off x="403248" y="4057885"/>
            <a:ext cx="2720805"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for all flesh had corrupted his way upon the earth.</a:t>
            </a:r>
            <a:endParaRPr lang="en-US" sz="1600" dirty="0"/>
          </a:p>
        </p:txBody>
      </p:sp>
      <p:sp>
        <p:nvSpPr>
          <p:cNvPr id="6" name="Rectangle 5">
            <a:extLst>
              <a:ext uri="{FF2B5EF4-FFF2-40B4-BE49-F238E27FC236}">
                <a16:creationId xmlns:a16="http://schemas.microsoft.com/office/drawing/2014/main" id="{5CC6570C-98EA-9140-AA9D-3630D3C013E5}"/>
              </a:ext>
            </a:extLst>
          </p:cNvPr>
          <p:cNvSpPr/>
          <p:nvPr/>
        </p:nvSpPr>
        <p:spPr>
          <a:xfrm>
            <a:off x="403247" y="2096695"/>
            <a:ext cx="1942930" cy="461665"/>
          </a:xfrm>
          <a:prstGeom prst="rect">
            <a:avLst/>
          </a:prstGeom>
        </p:spPr>
        <p:txBody>
          <a:bodyPr wrap="square">
            <a:spAutoFit/>
          </a:bodyPr>
          <a:lstStyle/>
          <a:p>
            <a:pPr fontAlgn="t"/>
            <a:r>
              <a:rPr lang="en-US" sz="2400" dirty="0">
                <a:latin typeface="Calibri" panose="020F0502020204030204" pitchFamily="34" charset="0"/>
                <a:ea typeface="MS Mincho" panose="02020609040205080304" pitchFamily="49" charset="-128"/>
                <a:cs typeface="Times New Roman" panose="02020603050405020304" pitchFamily="18" charset="0"/>
              </a:rPr>
              <a:t>Genesis 6:12</a:t>
            </a:r>
            <a:endParaRPr lang="en-US" sz="2400" dirty="0">
              <a:latin typeface="Arial" panose="020B0604020202020204" pitchFamily="34" charset="0"/>
            </a:endParaRPr>
          </a:p>
        </p:txBody>
      </p:sp>
      <p:sp>
        <p:nvSpPr>
          <p:cNvPr id="10" name="Rectangle 9">
            <a:extLst>
              <a:ext uri="{FF2B5EF4-FFF2-40B4-BE49-F238E27FC236}">
                <a16:creationId xmlns:a16="http://schemas.microsoft.com/office/drawing/2014/main" id="{9964BC3D-B365-AE40-B354-3F10D4A39DD5}"/>
              </a:ext>
            </a:extLst>
          </p:cNvPr>
          <p:cNvSpPr/>
          <p:nvPr/>
        </p:nvSpPr>
        <p:spPr>
          <a:xfrm>
            <a:off x="3887253" y="2825328"/>
            <a:ext cx="4795200" cy="338554"/>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God took special note of these social conditions,</a:t>
            </a:r>
          </a:p>
        </p:txBody>
      </p:sp>
      <p:sp>
        <p:nvSpPr>
          <p:cNvPr id="12" name="Rectangle 11">
            <a:extLst>
              <a:ext uri="{FF2B5EF4-FFF2-40B4-BE49-F238E27FC236}">
                <a16:creationId xmlns:a16="http://schemas.microsoft.com/office/drawing/2014/main" id="{EC22A346-8120-4A49-8C13-D4D4152E257E}"/>
              </a:ext>
            </a:extLst>
          </p:cNvPr>
          <p:cNvSpPr/>
          <p:nvPr/>
        </p:nvSpPr>
        <p:spPr>
          <a:xfrm>
            <a:off x="3887253" y="4057885"/>
            <a:ext cx="4917600" cy="584775"/>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capitalist and labor systems had depraved their teachings and practices in society.</a:t>
            </a:r>
          </a:p>
        </p:txBody>
      </p:sp>
    </p:spTree>
    <p:extLst>
      <p:ext uri="{BB962C8B-B14F-4D97-AF65-F5344CB8AC3E}">
        <p14:creationId xmlns:p14="http://schemas.microsoft.com/office/powerpoint/2010/main" val="3437888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B7E48B-E57F-1B4A-A866-15BFA6624B32}"/>
              </a:ext>
            </a:extLst>
          </p:cNvPr>
          <p:cNvSpPr/>
          <p:nvPr/>
        </p:nvSpPr>
        <p:spPr>
          <a:xfrm>
            <a:off x="338580" y="2498394"/>
            <a:ext cx="2612805" cy="830997"/>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God said unto Noah, The end of all flesh is come before me; </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Rectangle 3">
            <a:extLst>
              <a:ext uri="{FF2B5EF4-FFF2-40B4-BE49-F238E27FC236}">
                <a16:creationId xmlns:a16="http://schemas.microsoft.com/office/drawing/2014/main" id="{EA242F70-DE1B-F44C-941A-0047367ED80D}"/>
              </a:ext>
            </a:extLst>
          </p:cNvPr>
          <p:cNvSpPr/>
          <p:nvPr/>
        </p:nvSpPr>
        <p:spPr>
          <a:xfrm>
            <a:off x="338580" y="3646585"/>
            <a:ext cx="2646279"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for the earth is filled with violence through them;</a:t>
            </a:r>
            <a:endParaRPr lang="en-US" sz="1600" dirty="0"/>
          </a:p>
        </p:txBody>
      </p:sp>
      <p:sp>
        <p:nvSpPr>
          <p:cNvPr id="6" name="Rectangle 5">
            <a:extLst>
              <a:ext uri="{FF2B5EF4-FFF2-40B4-BE49-F238E27FC236}">
                <a16:creationId xmlns:a16="http://schemas.microsoft.com/office/drawing/2014/main" id="{5CC6570C-98EA-9140-AA9D-3630D3C013E5}"/>
              </a:ext>
            </a:extLst>
          </p:cNvPr>
          <p:cNvSpPr/>
          <p:nvPr/>
        </p:nvSpPr>
        <p:spPr>
          <a:xfrm>
            <a:off x="338580" y="1852247"/>
            <a:ext cx="1942929" cy="461665"/>
          </a:xfrm>
          <a:prstGeom prst="rect">
            <a:avLst/>
          </a:prstGeom>
        </p:spPr>
        <p:txBody>
          <a:bodyPr wrap="square">
            <a:spAutoFit/>
          </a:bodyPr>
          <a:lstStyle/>
          <a:p>
            <a:pPr fontAlgn="t"/>
            <a:r>
              <a:rPr lang="en-US" sz="2400" dirty="0">
                <a:latin typeface="Calibri" panose="020F0502020204030204" pitchFamily="34" charset="0"/>
                <a:ea typeface="MS Mincho" panose="02020609040205080304" pitchFamily="49" charset="-128"/>
                <a:cs typeface="Times New Roman" panose="02020603050405020304" pitchFamily="18" charset="0"/>
              </a:rPr>
              <a:t>Genesis 6:13</a:t>
            </a:r>
            <a:endParaRPr lang="en-US" sz="2400" dirty="0">
              <a:latin typeface="Arial" panose="020B0604020202020204" pitchFamily="34" charset="0"/>
            </a:endParaRPr>
          </a:p>
        </p:txBody>
      </p:sp>
      <p:sp>
        <p:nvSpPr>
          <p:cNvPr id="10" name="Rectangle 9">
            <a:extLst>
              <a:ext uri="{FF2B5EF4-FFF2-40B4-BE49-F238E27FC236}">
                <a16:creationId xmlns:a16="http://schemas.microsoft.com/office/drawing/2014/main" id="{9964BC3D-B365-AE40-B354-3F10D4A39DD5}"/>
              </a:ext>
            </a:extLst>
          </p:cNvPr>
          <p:cNvSpPr/>
          <p:nvPr/>
        </p:nvSpPr>
        <p:spPr>
          <a:xfrm>
            <a:off x="3942460" y="2498394"/>
            <a:ext cx="4653516" cy="584775"/>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God brought this evil to Jesus' attention and forecast their end to Him,</a:t>
            </a:r>
          </a:p>
        </p:txBody>
      </p:sp>
      <p:sp>
        <p:nvSpPr>
          <p:cNvPr id="12" name="Rectangle 11">
            <a:extLst>
              <a:ext uri="{FF2B5EF4-FFF2-40B4-BE49-F238E27FC236}">
                <a16:creationId xmlns:a16="http://schemas.microsoft.com/office/drawing/2014/main" id="{EC22A346-8120-4A49-8C13-D4D4152E257E}"/>
              </a:ext>
            </a:extLst>
          </p:cNvPr>
          <p:cNvSpPr/>
          <p:nvPr/>
        </p:nvSpPr>
        <p:spPr>
          <a:xfrm>
            <a:off x="3942460" y="3646585"/>
            <a:ext cx="4507856" cy="584775"/>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giving as His reason that society was very lawless against right and order.</a:t>
            </a:r>
          </a:p>
        </p:txBody>
      </p:sp>
      <p:sp>
        <p:nvSpPr>
          <p:cNvPr id="2" name="Rectangle 1">
            <a:extLst>
              <a:ext uri="{FF2B5EF4-FFF2-40B4-BE49-F238E27FC236}">
                <a16:creationId xmlns:a16="http://schemas.microsoft.com/office/drawing/2014/main" id="{97BFFD91-7B98-E24F-A1A8-ED3B19EB4AED}"/>
              </a:ext>
            </a:extLst>
          </p:cNvPr>
          <p:cNvSpPr/>
          <p:nvPr/>
        </p:nvSpPr>
        <p:spPr>
          <a:xfrm>
            <a:off x="3942460" y="4548555"/>
            <a:ext cx="4868750"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Also God gives His intention to destroy entirely these institutions, together with society.</a:t>
            </a:r>
            <a:endParaRPr lang="en-US" sz="1600" dirty="0"/>
          </a:p>
        </p:txBody>
      </p:sp>
      <p:sp>
        <p:nvSpPr>
          <p:cNvPr id="21" name="Rectangle 20">
            <a:extLst>
              <a:ext uri="{FF2B5EF4-FFF2-40B4-BE49-F238E27FC236}">
                <a16:creationId xmlns:a16="http://schemas.microsoft.com/office/drawing/2014/main" id="{43D3B8E7-275A-AC4E-A116-1F5BECC5BDB4}"/>
              </a:ext>
            </a:extLst>
          </p:cNvPr>
          <p:cNvSpPr/>
          <p:nvPr/>
        </p:nvSpPr>
        <p:spPr>
          <a:xfrm>
            <a:off x="372054" y="4548555"/>
            <a:ext cx="2612805"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behold, I will destroy them with the earth.</a:t>
            </a:r>
            <a:endParaRPr lang="en-US" sz="1600" dirty="0"/>
          </a:p>
        </p:txBody>
      </p:sp>
    </p:spTree>
    <p:extLst>
      <p:ext uri="{BB962C8B-B14F-4D97-AF65-F5344CB8AC3E}">
        <p14:creationId xmlns:p14="http://schemas.microsoft.com/office/powerpoint/2010/main" val="372763604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heckerboard(across)">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2" grpId="0"/>
      <p:bldP spid="2"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B7E48B-E57F-1B4A-A866-15BFA6624B32}"/>
              </a:ext>
            </a:extLst>
          </p:cNvPr>
          <p:cNvSpPr/>
          <p:nvPr/>
        </p:nvSpPr>
        <p:spPr>
          <a:xfrm>
            <a:off x="326596" y="1761870"/>
            <a:ext cx="2012783"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Make thee an ark of gopher wood; </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Rectangle 3">
            <a:extLst>
              <a:ext uri="{FF2B5EF4-FFF2-40B4-BE49-F238E27FC236}">
                <a16:creationId xmlns:a16="http://schemas.microsoft.com/office/drawing/2014/main" id="{EA242F70-DE1B-F44C-941A-0047367ED80D}"/>
              </a:ext>
            </a:extLst>
          </p:cNvPr>
          <p:cNvSpPr/>
          <p:nvPr/>
        </p:nvSpPr>
        <p:spPr>
          <a:xfrm>
            <a:off x="331995" y="4789563"/>
            <a:ext cx="1824796"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rooms shalt thou make in the ark,</a:t>
            </a:r>
            <a:endParaRPr lang="en-US" sz="1600" dirty="0"/>
          </a:p>
        </p:txBody>
      </p:sp>
      <p:sp>
        <p:nvSpPr>
          <p:cNvPr id="6" name="Rectangle 5">
            <a:extLst>
              <a:ext uri="{FF2B5EF4-FFF2-40B4-BE49-F238E27FC236}">
                <a16:creationId xmlns:a16="http://schemas.microsoft.com/office/drawing/2014/main" id="{5CC6570C-98EA-9140-AA9D-3630D3C013E5}"/>
              </a:ext>
            </a:extLst>
          </p:cNvPr>
          <p:cNvSpPr/>
          <p:nvPr/>
        </p:nvSpPr>
        <p:spPr>
          <a:xfrm>
            <a:off x="331995" y="1306537"/>
            <a:ext cx="1824796" cy="461665"/>
          </a:xfrm>
          <a:prstGeom prst="rect">
            <a:avLst/>
          </a:prstGeom>
        </p:spPr>
        <p:txBody>
          <a:bodyPr wrap="square">
            <a:spAutoFit/>
          </a:bodyPr>
          <a:lstStyle/>
          <a:p>
            <a:pPr fontAlgn="t"/>
            <a:r>
              <a:rPr lang="en-US" sz="2400" dirty="0">
                <a:latin typeface="Calibri" panose="020F0502020204030204" pitchFamily="34" charset="0"/>
                <a:ea typeface="MS Mincho" panose="02020609040205080304" pitchFamily="49" charset="-128"/>
                <a:cs typeface="Times New Roman" panose="02020603050405020304" pitchFamily="18" charset="0"/>
              </a:rPr>
              <a:t>Genesis 6:14</a:t>
            </a:r>
            <a:endParaRPr lang="en-US" sz="2400" dirty="0">
              <a:latin typeface="Arial" panose="020B0604020202020204" pitchFamily="34" charset="0"/>
            </a:endParaRPr>
          </a:p>
        </p:txBody>
      </p:sp>
      <p:sp>
        <p:nvSpPr>
          <p:cNvPr id="8" name="Rectangle 7">
            <a:extLst>
              <a:ext uri="{FF2B5EF4-FFF2-40B4-BE49-F238E27FC236}">
                <a16:creationId xmlns:a16="http://schemas.microsoft.com/office/drawing/2014/main" id="{75443AFF-45FE-E94C-82F5-797BAC25F101}"/>
              </a:ext>
            </a:extLst>
          </p:cNvPr>
          <p:cNvSpPr/>
          <p:nvPr/>
        </p:nvSpPr>
        <p:spPr>
          <a:xfrm>
            <a:off x="2870454" y="5482562"/>
            <a:ext cx="6263608"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His true disciples would have to be curse-proof. Also, Christ was to have in Himself all of the class Divine and all saved classes of lower natures. </a:t>
            </a:r>
          </a:p>
        </p:txBody>
      </p:sp>
      <p:sp>
        <p:nvSpPr>
          <p:cNvPr id="10" name="Rectangle 9">
            <a:extLst>
              <a:ext uri="{FF2B5EF4-FFF2-40B4-BE49-F238E27FC236}">
                <a16:creationId xmlns:a16="http://schemas.microsoft.com/office/drawing/2014/main" id="{9964BC3D-B365-AE40-B354-3F10D4A39DD5}"/>
              </a:ext>
            </a:extLst>
          </p:cNvPr>
          <p:cNvSpPr/>
          <p:nvPr/>
        </p:nvSpPr>
        <p:spPr>
          <a:xfrm>
            <a:off x="2872410" y="1773513"/>
            <a:ext cx="6261652"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When Jesus was about to consecrate Himself, He received the beginning of the charge to build the antitypical Ark. </a:t>
            </a:r>
          </a:p>
        </p:txBody>
      </p:sp>
      <p:sp>
        <p:nvSpPr>
          <p:cNvPr id="12" name="Rectangle 11">
            <a:extLst>
              <a:ext uri="{FF2B5EF4-FFF2-40B4-BE49-F238E27FC236}">
                <a16:creationId xmlns:a16="http://schemas.microsoft.com/office/drawing/2014/main" id="{EC22A346-8120-4A49-8C13-D4D4152E257E}"/>
              </a:ext>
            </a:extLst>
          </p:cNvPr>
          <p:cNvSpPr/>
          <p:nvPr/>
        </p:nvSpPr>
        <p:spPr>
          <a:xfrm>
            <a:off x="2872410" y="2469158"/>
            <a:ext cx="6261652" cy="1323439"/>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Its building required Him (a) to consecrate His humanity and to receive the Spirit-begettal [gopher wood is an evergreen tree, symbolic of the everlasting life to which His perfect humanity is entitled] and (b) to receive the Spirit-quickening, Spirit-growth, Spirit-strengthening, Spirit-balancing, Spirit-crystallizing and Spirit-birth. </a:t>
            </a:r>
          </a:p>
        </p:txBody>
      </p:sp>
      <p:sp>
        <p:nvSpPr>
          <p:cNvPr id="2" name="Rectangle 1">
            <a:extLst>
              <a:ext uri="{FF2B5EF4-FFF2-40B4-BE49-F238E27FC236}">
                <a16:creationId xmlns:a16="http://schemas.microsoft.com/office/drawing/2014/main" id="{97BFFD91-7B98-E24F-A1A8-ED3B19EB4AED}"/>
              </a:ext>
            </a:extLst>
          </p:cNvPr>
          <p:cNvSpPr/>
          <p:nvPr/>
        </p:nvSpPr>
        <p:spPr>
          <a:xfrm>
            <a:off x="2882348" y="3892080"/>
            <a:ext cx="6261652" cy="830997"/>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Some of these seven things were exclusively God's work on Him, i.e., Spirit-begettal and Spirit-birth; the others were a combined work of God and Christ. Hence the correctness of the charge, "Make thee an ark."</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21" name="Rectangle 20">
            <a:extLst>
              <a:ext uri="{FF2B5EF4-FFF2-40B4-BE49-F238E27FC236}">
                <a16:creationId xmlns:a16="http://schemas.microsoft.com/office/drawing/2014/main" id="{43D3B8E7-275A-AC4E-A116-1F5BECC5BDB4}"/>
              </a:ext>
            </a:extLst>
          </p:cNvPr>
          <p:cNvSpPr/>
          <p:nvPr/>
        </p:nvSpPr>
        <p:spPr>
          <a:xfrm>
            <a:off x="326596" y="5482562"/>
            <a:ext cx="2023579" cy="830997"/>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shalt pitch it within and without with pitch.</a:t>
            </a:r>
            <a:endParaRPr lang="en-US" sz="1600" dirty="0"/>
          </a:p>
        </p:txBody>
      </p:sp>
      <p:sp>
        <p:nvSpPr>
          <p:cNvPr id="14" name="TextBox 13">
            <a:extLst>
              <a:ext uri="{FF2B5EF4-FFF2-40B4-BE49-F238E27FC236}">
                <a16:creationId xmlns:a16="http://schemas.microsoft.com/office/drawing/2014/main" id="{77DFCF5F-6BB5-844A-A71F-364A58C60D11}"/>
              </a:ext>
            </a:extLst>
          </p:cNvPr>
          <p:cNvSpPr txBox="1"/>
          <p:nvPr/>
        </p:nvSpPr>
        <p:spPr>
          <a:xfrm>
            <a:off x="2870454" y="4789563"/>
            <a:ext cx="6273546" cy="584775"/>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Christ was to engage in various spheres of work, in order to extend saving powers toward all classes.</a:t>
            </a:r>
          </a:p>
        </p:txBody>
      </p:sp>
    </p:spTree>
    <p:extLst>
      <p:ext uri="{BB962C8B-B14F-4D97-AF65-F5344CB8AC3E}">
        <p14:creationId xmlns:p14="http://schemas.microsoft.com/office/powerpoint/2010/main" val="28310703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heckerboard(across)">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linds(horizont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0" grpId="0"/>
      <p:bldP spid="12" grpId="0"/>
      <p:bldP spid="2" grpId="0"/>
      <p:bldP spid="21"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B7E48B-E57F-1B4A-A866-15BFA6624B32}"/>
              </a:ext>
            </a:extLst>
          </p:cNvPr>
          <p:cNvSpPr/>
          <p:nvPr/>
        </p:nvSpPr>
        <p:spPr>
          <a:xfrm>
            <a:off x="331994" y="2485311"/>
            <a:ext cx="2713606" cy="1569660"/>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this is the fashion which thou shalt make it of: The length of the ark shall be three hundred cubits, the breadth of it fifty cubits, and the height of it thirty cubits.</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Rectangle 5">
            <a:extLst>
              <a:ext uri="{FF2B5EF4-FFF2-40B4-BE49-F238E27FC236}">
                <a16:creationId xmlns:a16="http://schemas.microsoft.com/office/drawing/2014/main" id="{5CC6570C-98EA-9140-AA9D-3630D3C013E5}"/>
              </a:ext>
            </a:extLst>
          </p:cNvPr>
          <p:cNvSpPr/>
          <p:nvPr/>
        </p:nvSpPr>
        <p:spPr>
          <a:xfrm>
            <a:off x="331994" y="1714968"/>
            <a:ext cx="1878406" cy="461665"/>
          </a:xfrm>
          <a:prstGeom prst="rect">
            <a:avLst/>
          </a:prstGeom>
        </p:spPr>
        <p:txBody>
          <a:bodyPr wrap="square">
            <a:spAutoFit/>
          </a:bodyPr>
          <a:lstStyle/>
          <a:p>
            <a:pPr fontAlgn="t"/>
            <a:r>
              <a:rPr lang="en-US" sz="2400" dirty="0">
                <a:latin typeface="Calibri" panose="020F0502020204030204" pitchFamily="34" charset="0"/>
                <a:ea typeface="MS Mincho" panose="02020609040205080304" pitchFamily="49" charset="-128"/>
                <a:cs typeface="Times New Roman" panose="02020603050405020304" pitchFamily="18" charset="0"/>
              </a:rPr>
              <a:t>Genesis 6:15</a:t>
            </a:r>
            <a:endParaRPr lang="en-US" sz="2400" dirty="0">
              <a:latin typeface="Arial" panose="020B0604020202020204" pitchFamily="34" charset="0"/>
            </a:endParaRPr>
          </a:p>
        </p:txBody>
      </p:sp>
      <p:sp>
        <p:nvSpPr>
          <p:cNvPr id="10" name="Rectangle 9">
            <a:extLst>
              <a:ext uri="{FF2B5EF4-FFF2-40B4-BE49-F238E27FC236}">
                <a16:creationId xmlns:a16="http://schemas.microsoft.com/office/drawing/2014/main" id="{9964BC3D-B365-AE40-B354-3F10D4A39DD5}"/>
              </a:ext>
            </a:extLst>
          </p:cNvPr>
          <p:cNvSpPr/>
          <p:nvPr/>
        </p:nvSpPr>
        <p:spPr>
          <a:xfrm>
            <a:off x="3866400" y="2530894"/>
            <a:ext cx="5148000" cy="255454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300 . . . 50 . . . 30 cubits. </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a:p>
            <a:endParaRPr lang="en-US" sz="1600" dirty="0">
              <a:latin typeface="Calibri" panose="020F0502020204030204" pitchFamily="34" charset="0"/>
              <a:ea typeface="MS Mincho" panose="02020609040205080304" pitchFamily="49" charset="-128"/>
              <a:cs typeface="Times New Roman" panose="02020603050405020304" pitchFamily="18" charset="0"/>
            </a:endParaRPr>
          </a:p>
          <a:p>
            <a:r>
              <a:rPr lang="en-US" sz="1600" dirty="0">
                <a:latin typeface="Calibri" panose="020F0502020204030204" pitchFamily="34" charset="0"/>
                <a:ea typeface="MS Mincho" panose="02020609040205080304" pitchFamily="49" charset="-128"/>
                <a:cs typeface="Times New Roman" panose="02020603050405020304" pitchFamily="18" charset="0"/>
              </a:rPr>
              <a:t>300 + 50 + 30 = 380; </a:t>
            </a:r>
          </a:p>
          <a:p>
            <a:endParaRPr lang="en-US" sz="1600" dirty="0">
              <a:latin typeface="Calibri" panose="020F0502020204030204" pitchFamily="34" charset="0"/>
              <a:ea typeface="MS Mincho" panose="02020609040205080304" pitchFamily="49" charset="-128"/>
              <a:cs typeface="Times New Roman" panose="02020603050405020304" pitchFamily="18" charset="0"/>
            </a:endParaRPr>
          </a:p>
          <a:p>
            <a:r>
              <a:rPr lang="en-US" sz="1600" dirty="0">
                <a:latin typeface="Calibri" panose="020F0502020204030204" pitchFamily="34" charset="0"/>
                <a:ea typeface="MS Mincho" panose="02020609040205080304" pitchFamily="49" charset="-128"/>
                <a:cs typeface="Times New Roman" panose="02020603050405020304" pitchFamily="18" charset="0"/>
              </a:rPr>
              <a:t>380 ÷ 10 (natures lower than Divine nature) = 38.</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a:p>
            <a:endParaRPr lang="en-US" sz="1600" dirty="0">
              <a:latin typeface="Calibri" panose="020F0502020204030204" pitchFamily="34" charset="0"/>
              <a:ea typeface="MS Mincho" panose="02020609040205080304" pitchFamily="49" charset="-128"/>
              <a:cs typeface="Times New Roman" panose="02020603050405020304" pitchFamily="18" charset="0"/>
            </a:endParaRPr>
          </a:p>
          <a:p>
            <a:r>
              <a:rPr lang="en-US" sz="1600" dirty="0">
                <a:latin typeface="Calibri" panose="020F0502020204030204" pitchFamily="34" charset="0"/>
                <a:ea typeface="MS Mincho" panose="02020609040205080304" pitchFamily="49" charset="-128"/>
                <a:cs typeface="Times New Roman" panose="02020603050405020304" pitchFamily="18" charset="0"/>
              </a:rPr>
              <a:t>38 ÷ 2 (the Divine class consists of two parts, Jesus, the Head, and the Church, His Body) = 19.</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a:p>
            <a:endParaRPr lang="en-US" sz="1600" dirty="0">
              <a:latin typeface="Calibri" panose="020F0502020204030204" pitchFamily="34" charset="0"/>
              <a:ea typeface="MS Mincho" panose="02020609040205080304" pitchFamily="49" charset="-128"/>
              <a:cs typeface="Times New Roman" panose="02020603050405020304" pitchFamily="18" charset="0"/>
            </a:endParaRPr>
          </a:p>
          <a:p>
            <a:r>
              <a:rPr lang="en-US" sz="1600" dirty="0">
                <a:latin typeface="Calibri" panose="020F0502020204030204" pitchFamily="34" charset="0"/>
                <a:ea typeface="MS Mincho" panose="02020609040205080304" pitchFamily="49" charset="-128"/>
                <a:cs typeface="Times New Roman" panose="02020603050405020304" pitchFamily="18" charset="0"/>
              </a:rPr>
              <a:t>19 = 7 (Divine) + 12 (the totality of the Little Flock).</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2351456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B7E48B-E57F-1B4A-A866-15BFA6624B32}"/>
              </a:ext>
            </a:extLst>
          </p:cNvPr>
          <p:cNvSpPr/>
          <p:nvPr/>
        </p:nvSpPr>
        <p:spPr>
          <a:xfrm>
            <a:off x="302376" y="1942931"/>
            <a:ext cx="2742405"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 window shalt thou make to the ark, </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Rectangle 3">
            <a:extLst>
              <a:ext uri="{FF2B5EF4-FFF2-40B4-BE49-F238E27FC236}">
                <a16:creationId xmlns:a16="http://schemas.microsoft.com/office/drawing/2014/main" id="{EA242F70-DE1B-F44C-941A-0047367ED80D}"/>
              </a:ext>
            </a:extLst>
          </p:cNvPr>
          <p:cNvSpPr/>
          <p:nvPr/>
        </p:nvSpPr>
        <p:spPr>
          <a:xfrm>
            <a:off x="302375" y="3274245"/>
            <a:ext cx="2742405"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in a cubit shalt thou finish it above;</a:t>
            </a:r>
            <a:endParaRPr lang="en-US" sz="1600" dirty="0"/>
          </a:p>
        </p:txBody>
      </p:sp>
      <p:sp>
        <p:nvSpPr>
          <p:cNvPr id="6" name="Rectangle 5">
            <a:extLst>
              <a:ext uri="{FF2B5EF4-FFF2-40B4-BE49-F238E27FC236}">
                <a16:creationId xmlns:a16="http://schemas.microsoft.com/office/drawing/2014/main" id="{5CC6570C-98EA-9140-AA9D-3630D3C013E5}"/>
              </a:ext>
            </a:extLst>
          </p:cNvPr>
          <p:cNvSpPr/>
          <p:nvPr/>
        </p:nvSpPr>
        <p:spPr>
          <a:xfrm>
            <a:off x="331995" y="1406290"/>
            <a:ext cx="2015205" cy="461665"/>
          </a:xfrm>
          <a:prstGeom prst="rect">
            <a:avLst/>
          </a:prstGeom>
        </p:spPr>
        <p:txBody>
          <a:bodyPr wrap="square">
            <a:spAutoFit/>
          </a:bodyPr>
          <a:lstStyle/>
          <a:p>
            <a:pPr fontAlgn="t"/>
            <a:r>
              <a:rPr lang="en-US" sz="2400" dirty="0">
                <a:latin typeface="Calibri" panose="020F0502020204030204" pitchFamily="34" charset="0"/>
                <a:ea typeface="MS Mincho" panose="02020609040205080304" pitchFamily="49" charset="-128"/>
                <a:cs typeface="Times New Roman" panose="02020603050405020304" pitchFamily="18" charset="0"/>
              </a:rPr>
              <a:t>Genesis 6:16</a:t>
            </a:r>
            <a:endParaRPr lang="en-US" sz="2400" dirty="0">
              <a:latin typeface="Arial" panose="020B0604020202020204" pitchFamily="34" charset="0"/>
            </a:endParaRPr>
          </a:p>
        </p:txBody>
      </p:sp>
      <p:sp>
        <p:nvSpPr>
          <p:cNvPr id="8" name="Rectangle 7">
            <a:extLst>
              <a:ext uri="{FF2B5EF4-FFF2-40B4-BE49-F238E27FC236}">
                <a16:creationId xmlns:a16="http://schemas.microsoft.com/office/drawing/2014/main" id="{75443AFF-45FE-E94C-82F5-797BAC25F101}"/>
              </a:ext>
            </a:extLst>
          </p:cNvPr>
          <p:cNvSpPr/>
          <p:nvPr/>
        </p:nvSpPr>
        <p:spPr>
          <a:xfrm>
            <a:off x="3527997" y="4921005"/>
            <a:ext cx="5313623"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Jesus as Teacher, Justifier, Sanctifier and Deliverer is the means of coming into Him as the antitypical Ark. </a:t>
            </a:r>
          </a:p>
        </p:txBody>
      </p:sp>
      <p:sp>
        <p:nvSpPr>
          <p:cNvPr id="10" name="Rectangle 9">
            <a:extLst>
              <a:ext uri="{FF2B5EF4-FFF2-40B4-BE49-F238E27FC236}">
                <a16:creationId xmlns:a16="http://schemas.microsoft.com/office/drawing/2014/main" id="{9964BC3D-B365-AE40-B354-3F10D4A39DD5}"/>
              </a:ext>
            </a:extLst>
          </p:cNvPr>
          <p:cNvSpPr/>
          <p:nvPr/>
        </p:nvSpPr>
        <p:spPr>
          <a:xfrm>
            <a:off x="3527999" y="1873706"/>
            <a:ext cx="5313623" cy="1077218"/>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God's Word and Spirit would be the respective means through which Jesus would cause the Truth and its Spirit to come to Him and to all the saved in Him [</a:t>
            </a:r>
            <a:r>
              <a:rPr lang="en-US" sz="1600" dirty="0" err="1">
                <a:latin typeface="Calibri" panose="020F0502020204030204" pitchFamily="34" charset="0"/>
                <a:ea typeface="MS Mincho" panose="02020609040205080304" pitchFamily="49" charset="-128"/>
                <a:cs typeface="Times New Roman" panose="02020603050405020304" pitchFamily="18" charset="0"/>
              </a:rPr>
              <a:t>zohar</a:t>
            </a:r>
            <a:r>
              <a:rPr lang="en-US" sz="1600" dirty="0">
                <a:latin typeface="Calibri" panose="020F0502020204030204" pitchFamily="34" charset="0"/>
                <a:ea typeface="MS Mincho" panose="02020609040205080304" pitchFamily="49" charset="-128"/>
                <a:cs typeface="Times New Roman" panose="02020603050405020304" pitchFamily="18" charset="0"/>
              </a:rPr>
              <a:t>, the Hebrew word used here for window means light]. </a:t>
            </a:r>
          </a:p>
        </p:txBody>
      </p:sp>
      <p:sp>
        <p:nvSpPr>
          <p:cNvPr id="12" name="Rectangle 11">
            <a:extLst>
              <a:ext uri="{FF2B5EF4-FFF2-40B4-BE49-F238E27FC236}">
                <a16:creationId xmlns:a16="http://schemas.microsoft.com/office/drawing/2014/main" id="{EC22A346-8120-4A49-8C13-D4D4152E257E}"/>
              </a:ext>
            </a:extLst>
          </p:cNvPr>
          <p:cNvSpPr/>
          <p:nvPr/>
        </p:nvSpPr>
        <p:spPr>
          <a:xfrm>
            <a:off x="3527998" y="3274245"/>
            <a:ext cx="5313623" cy="1323439"/>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The Word and Spirit were to be perfect for the needs of all in the antitypical Ark and to shut out the elements of the curse [literally, there should be a porch-like structure built above the window, which extended along the entire perimeter of the ark]. </a:t>
            </a:r>
          </a:p>
        </p:txBody>
      </p:sp>
      <p:sp>
        <p:nvSpPr>
          <p:cNvPr id="21" name="Rectangle 20">
            <a:extLst>
              <a:ext uri="{FF2B5EF4-FFF2-40B4-BE49-F238E27FC236}">
                <a16:creationId xmlns:a16="http://schemas.microsoft.com/office/drawing/2014/main" id="{43D3B8E7-275A-AC4E-A116-1F5BECC5BDB4}"/>
              </a:ext>
            </a:extLst>
          </p:cNvPr>
          <p:cNvSpPr/>
          <p:nvPr/>
        </p:nvSpPr>
        <p:spPr>
          <a:xfrm>
            <a:off x="302375" y="4926014"/>
            <a:ext cx="2742405"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the door of the ark shalt thou set in the side thereof;</a:t>
            </a:r>
            <a:endParaRPr lang="en-US" sz="1600" dirty="0"/>
          </a:p>
        </p:txBody>
      </p:sp>
    </p:spTree>
    <p:extLst>
      <p:ext uri="{BB962C8B-B14F-4D97-AF65-F5344CB8AC3E}">
        <p14:creationId xmlns:p14="http://schemas.microsoft.com/office/powerpoint/2010/main" val="13016561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0" grpId="0"/>
      <p:bldP spid="12"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B7E48B-E57F-1B4A-A866-15BFA6624B32}"/>
              </a:ext>
            </a:extLst>
          </p:cNvPr>
          <p:cNvSpPr/>
          <p:nvPr/>
        </p:nvSpPr>
        <p:spPr>
          <a:xfrm>
            <a:off x="333031" y="1782436"/>
            <a:ext cx="2676570" cy="1323439"/>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A window shalt thou make to the ark, and in a cubit shalt thou finish it above; and the door of the ark shalt thou set in the side thereof;</a:t>
            </a:r>
            <a:endParaRPr lang="en-US" sz="1600" dirty="0"/>
          </a:p>
        </p:txBody>
      </p:sp>
      <p:sp>
        <p:nvSpPr>
          <p:cNvPr id="4" name="Rectangle 3">
            <a:extLst>
              <a:ext uri="{FF2B5EF4-FFF2-40B4-BE49-F238E27FC236}">
                <a16:creationId xmlns:a16="http://schemas.microsoft.com/office/drawing/2014/main" id="{EA242F70-DE1B-F44C-941A-0047367ED80D}"/>
              </a:ext>
            </a:extLst>
          </p:cNvPr>
          <p:cNvSpPr/>
          <p:nvPr/>
        </p:nvSpPr>
        <p:spPr>
          <a:xfrm>
            <a:off x="331994" y="3222541"/>
            <a:ext cx="2677606" cy="830997"/>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with lower, second, and third stories shalt thou make it.</a:t>
            </a:r>
            <a:endParaRPr lang="en-US" sz="1600" dirty="0"/>
          </a:p>
        </p:txBody>
      </p:sp>
      <p:sp>
        <p:nvSpPr>
          <p:cNvPr id="6" name="Rectangle 5">
            <a:extLst>
              <a:ext uri="{FF2B5EF4-FFF2-40B4-BE49-F238E27FC236}">
                <a16:creationId xmlns:a16="http://schemas.microsoft.com/office/drawing/2014/main" id="{5CC6570C-98EA-9140-AA9D-3630D3C013E5}"/>
              </a:ext>
            </a:extLst>
          </p:cNvPr>
          <p:cNvSpPr/>
          <p:nvPr/>
        </p:nvSpPr>
        <p:spPr>
          <a:xfrm>
            <a:off x="331994" y="1392645"/>
            <a:ext cx="1878405" cy="369332"/>
          </a:xfrm>
          <a:prstGeom prst="rect">
            <a:avLst/>
          </a:prstGeom>
        </p:spPr>
        <p:txBody>
          <a:bodyPr wrap="square">
            <a:spAutoFit/>
          </a:bodyPr>
          <a:lstStyle/>
          <a:p>
            <a:pPr fontAlgn="t"/>
            <a:r>
              <a:rPr lang="en-US" dirty="0">
                <a:latin typeface="Calibri" panose="020F0502020204030204" pitchFamily="34" charset="0"/>
                <a:ea typeface="MS Mincho" panose="02020609040205080304" pitchFamily="49" charset="-128"/>
                <a:cs typeface="Times New Roman" panose="02020603050405020304" pitchFamily="18" charset="0"/>
              </a:rPr>
              <a:t>Genesis 6:16</a:t>
            </a: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9964BC3D-B365-AE40-B354-3F10D4A39DD5}"/>
              </a:ext>
            </a:extLst>
          </p:cNvPr>
          <p:cNvSpPr/>
          <p:nvPr/>
        </p:nvSpPr>
        <p:spPr>
          <a:xfrm>
            <a:off x="3373609" y="3222541"/>
            <a:ext cx="5438397" cy="255454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Three saved elect classes would come into Him during the Gospel Age: </a:t>
            </a:r>
          </a:p>
          <a:p>
            <a:pPr marL="342900" indent="-342900">
              <a:buAutoNum type="alphaLcParenBoth"/>
            </a:pPr>
            <a:endParaRPr lang="en-US" sz="1600" dirty="0">
              <a:latin typeface="Calibri" panose="020F0502020204030204" pitchFamily="34" charset="0"/>
              <a:ea typeface="MS Mincho" panose="02020609040205080304" pitchFamily="49" charset="-128"/>
              <a:cs typeface="Times New Roman" panose="02020603050405020304" pitchFamily="18" charset="0"/>
            </a:endParaRPr>
          </a:p>
          <a:p>
            <a:pPr marL="342900" indent="-342900">
              <a:buFont typeface="+mj-lt"/>
              <a:buAutoNum type="arabicPeriod"/>
            </a:pPr>
            <a:r>
              <a:rPr lang="en-US" sz="1600" dirty="0">
                <a:latin typeface="Calibri" panose="020F0502020204030204" pitchFamily="34" charset="0"/>
                <a:ea typeface="MS Mincho" panose="02020609040205080304" pitchFamily="49" charset="-128"/>
                <a:cs typeface="Times New Roman" panose="02020603050405020304" pitchFamily="18" charset="0"/>
              </a:rPr>
              <a:t>The Youthful Worthies as </a:t>
            </a:r>
            <a:r>
              <a:rPr lang="en-US" sz="1600" dirty="0" err="1">
                <a:latin typeface="Calibri" panose="020F0502020204030204" pitchFamily="34" charset="0"/>
                <a:ea typeface="MS Mincho" panose="02020609040205080304" pitchFamily="49" charset="-128"/>
                <a:cs typeface="Times New Roman" panose="02020603050405020304" pitchFamily="18" charset="0"/>
              </a:rPr>
              <a:t>unlapsed</a:t>
            </a:r>
            <a:r>
              <a:rPr lang="en-US" sz="1600" dirty="0">
                <a:latin typeface="Calibri" panose="020F0502020204030204" pitchFamily="34" charset="0"/>
                <a:ea typeface="MS Mincho" panose="02020609040205080304" pitchFamily="49" charset="-128"/>
                <a:cs typeface="Times New Roman" panose="02020603050405020304" pitchFamily="18" charset="0"/>
              </a:rPr>
              <a:t> tentatively justified ones (lower). </a:t>
            </a:r>
          </a:p>
          <a:p>
            <a:pPr marL="342900" indent="-342900">
              <a:buFont typeface="+mj-lt"/>
              <a:buAutoNum type="arabicPeriod"/>
            </a:pPr>
            <a:endParaRPr lang="en-US" sz="1600" dirty="0">
              <a:latin typeface="Calibri" panose="020F0502020204030204" pitchFamily="34" charset="0"/>
              <a:ea typeface="MS Mincho" panose="02020609040205080304" pitchFamily="49" charset="-128"/>
              <a:cs typeface="Times New Roman" panose="02020603050405020304" pitchFamily="18" charset="0"/>
            </a:endParaRPr>
          </a:p>
          <a:p>
            <a:pPr marL="342900" indent="-342900">
              <a:buFont typeface="+mj-lt"/>
              <a:buAutoNum type="arabicPeriod"/>
            </a:pPr>
            <a:r>
              <a:rPr lang="en-US" sz="1600" dirty="0">
                <a:latin typeface="Calibri" panose="020F0502020204030204" pitchFamily="34" charset="0"/>
                <a:ea typeface="MS Mincho" panose="02020609040205080304" pitchFamily="49" charset="-128"/>
                <a:cs typeface="Times New Roman" panose="02020603050405020304" pitchFamily="18" charset="0"/>
              </a:rPr>
              <a:t>The Great Company (second). </a:t>
            </a:r>
          </a:p>
          <a:p>
            <a:pPr marL="342900" indent="-342900">
              <a:buFont typeface="+mj-lt"/>
              <a:buAutoNum type="arabicPeriod"/>
            </a:pPr>
            <a:endParaRPr lang="en-US" sz="1600" dirty="0">
              <a:latin typeface="Calibri" panose="020F0502020204030204" pitchFamily="34" charset="0"/>
              <a:ea typeface="MS Mincho" panose="02020609040205080304" pitchFamily="49" charset="-128"/>
              <a:cs typeface="Times New Roman" panose="02020603050405020304" pitchFamily="18" charset="0"/>
            </a:endParaRPr>
          </a:p>
          <a:p>
            <a:pPr marL="342900" indent="-342900">
              <a:buFont typeface="+mj-lt"/>
              <a:buAutoNum type="arabicPeriod"/>
            </a:pPr>
            <a:r>
              <a:rPr lang="en-US" sz="1600" dirty="0">
                <a:latin typeface="Calibri" panose="020F0502020204030204" pitchFamily="34" charset="0"/>
                <a:ea typeface="MS Mincho" panose="02020609040205080304" pitchFamily="49" charset="-128"/>
                <a:cs typeface="Times New Roman" panose="02020603050405020304" pitchFamily="18" charset="0"/>
              </a:rPr>
              <a:t>The Little Flock (third stories shalt thou make it [all three of these elect classes would be Gospel-Age consecrated]. </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2471464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 name="Rectangle 2">
            <a:extLst>
              <a:ext uri="{FF2B5EF4-FFF2-40B4-BE49-F238E27FC236}">
                <a16:creationId xmlns:a16="http://schemas.microsoft.com/office/drawing/2014/main" id="{61D20DAD-288D-6541-AB7C-11B4ED5A7F3B}"/>
              </a:ext>
            </a:extLst>
          </p:cNvPr>
          <p:cNvSpPr/>
          <p:nvPr/>
        </p:nvSpPr>
        <p:spPr>
          <a:xfrm>
            <a:off x="1818934" y="2062956"/>
            <a:ext cx="5421313" cy="2732088"/>
          </a:xfrm>
          <a:prstGeom prst="rect">
            <a:avLst/>
          </a:prstGeom>
        </p:spPr>
        <p:txBody>
          <a:bodyPr wrap="square" anchor="t">
            <a:normAutofit/>
          </a:bodyPr>
          <a:lstStyle/>
          <a:p>
            <a:pPr>
              <a:spcAft>
                <a:spcPts val="600"/>
              </a:spcAft>
            </a:pPr>
            <a:r>
              <a:rPr lang="en-CA" sz="2800" dirty="0"/>
              <a:t>Genesis 6:1-7 types the Gospel Age, beginning in the second century with the first developments of the Greek Catholic Church and lasting until the beginning of the Great Tribulation. </a:t>
            </a:r>
            <a:endParaRPr lang="en-CA" sz="2800" dirty="0">
              <a:effectLst/>
            </a:endParaRPr>
          </a:p>
        </p:txBody>
      </p:sp>
    </p:spTree>
    <p:extLst>
      <p:ext uri="{BB962C8B-B14F-4D97-AF65-F5344CB8AC3E}">
        <p14:creationId xmlns:p14="http://schemas.microsoft.com/office/powerpoint/2010/main" val="30667420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B7E48B-E57F-1B4A-A866-15BFA6624B32}"/>
              </a:ext>
            </a:extLst>
          </p:cNvPr>
          <p:cNvSpPr/>
          <p:nvPr/>
        </p:nvSpPr>
        <p:spPr>
          <a:xfrm>
            <a:off x="331995" y="1818050"/>
            <a:ext cx="2526405" cy="830997"/>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behold, I, even I, do bring a flood of waters upon the earth,</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Rectangle 3">
            <a:extLst>
              <a:ext uri="{FF2B5EF4-FFF2-40B4-BE49-F238E27FC236}">
                <a16:creationId xmlns:a16="http://schemas.microsoft.com/office/drawing/2014/main" id="{EA242F70-DE1B-F44C-941A-0047367ED80D}"/>
              </a:ext>
            </a:extLst>
          </p:cNvPr>
          <p:cNvSpPr/>
          <p:nvPr/>
        </p:nvSpPr>
        <p:spPr>
          <a:xfrm>
            <a:off x="304333" y="2739754"/>
            <a:ext cx="2554067" cy="338554"/>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to destroy</a:t>
            </a:r>
            <a:endParaRPr lang="en-US" sz="1600" dirty="0"/>
          </a:p>
        </p:txBody>
      </p:sp>
      <p:sp>
        <p:nvSpPr>
          <p:cNvPr id="6" name="Rectangle 5">
            <a:extLst>
              <a:ext uri="{FF2B5EF4-FFF2-40B4-BE49-F238E27FC236}">
                <a16:creationId xmlns:a16="http://schemas.microsoft.com/office/drawing/2014/main" id="{5CC6570C-98EA-9140-AA9D-3630D3C013E5}"/>
              </a:ext>
            </a:extLst>
          </p:cNvPr>
          <p:cNvSpPr/>
          <p:nvPr/>
        </p:nvSpPr>
        <p:spPr>
          <a:xfrm>
            <a:off x="331995" y="1352672"/>
            <a:ext cx="1838259" cy="461665"/>
          </a:xfrm>
          <a:prstGeom prst="rect">
            <a:avLst/>
          </a:prstGeom>
        </p:spPr>
        <p:txBody>
          <a:bodyPr wrap="square">
            <a:spAutoFit/>
          </a:bodyPr>
          <a:lstStyle/>
          <a:p>
            <a:pPr fontAlgn="t"/>
            <a:r>
              <a:rPr lang="en-US" sz="2400" dirty="0">
                <a:latin typeface="Calibri" panose="020F0502020204030204" pitchFamily="34" charset="0"/>
                <a:ea typeface="MS Mincho" panose="02020609040205080304" pitchFamily="49" charset="-128"/>
                <a:cs typeface="Times New Roman" panose="02020603050405020304" pitchFamily="18" charset="0"/>
              </a:rPr>
              <a:t>Genesis 6:17</a:t>
            </a:r>
            <a:endParaRPr lang="en-US" sz="2400" dirty="0">
              <a:latin typeface="Arial" panose="020B0604020202020204" pitchFamily="34" charset="0"/>
            </a:endParaRPr>
          </a:p>
        </p:txBody>
      </p:sp>
      <p:sp>
        <p:nvSpPr>
          <p:cNvPr id="8" name="Rectangle 7">
            <a:extLst>
              <a:ext uri="{FF2B5EF4-FFF2-40B4-BE49-F238E27FC236}">
                <a16:creationId xmlns:a16="http://schemas.microsoft.com/office/drawing/2014/main" id="{75443AFF-45FE-E94C-82F5-797BAC25F101}"/>
              </a:ext>
            </a:extLst>
          </p:cNvPr>
          <p:cNvSpPr/>
          <p:nvPr/>
        </p:nvSpPr>
        <p:spPr>
          <a:xfrm>
            <a:off x="3492000" y="4992534"/>
            <a:ext cx="5508000" cy="338554"/>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God's determination is to destroy all such in the curse.</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10" name="Rectangle 9">
            <a:extLst>
              <a:ext uri="{FF2B5EF4-FFF2-40B4-BE49-F238E27FC236}">
                <a16:creationId xmlns:a16="http://schemas.microsoft.com/office/drawing/2014/main" id="{9964BC3D-B365-AE40-B354-3F10D4A39DD5}"/>
              </a:ext>
            </a:extLst>
          </p:cNvPr>
          <p:cNvSpPr/>
          <p:nvPr/>
        </p:nvSpPr>
        <p:spPr>
          <a:xfrm>
            <a:off x="3492000" y="1815394"/>
            <a:ext cx="5508000" cy="830997"/>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Jehovah gives as the reason for making “Christ the Ark”, the curse—in general feature from Adam's day onward and in its concluding feature, the Time of Trouble. </a:t>
            </a:r>
          </a:p>
        </p:txBody>
      </p:sp>
      <p:sp>
        <p:nvSpPr>
          <p:cNvPr id="12" name="Rectangle 11">
            <a:extLst>
              <a:ext uri="{FF2B5EF4-FFF2-40B4-BE49-F238E27FC236}">
                <a16:creationId xmlns:a16="http://schemas.microsoft.com/office/drawing/2014/main" id="{EC22A346-8120-4A49-8C13-D4D4152E257E}"/>
              </a:ext>
            </a:extLst>
          </p:cNvPr>
          <p:cNvSpPr/>
          <p:nvPr/>
        </p:nvSpPr>
        <p:spPr>
          <a:xfrm>
            <a:off x="3492000" y="2739754"/>
            <a:ext cx="5508000" cy="338554"/>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Both parts of the curse are destructive; </a:t>
            </a:r>
          </a:p>
        </p:txBody>
      </p:sp>
      <p:sp>
        <p:nvSpPr>
          <p:cNvPr id="21" name="Rectangle 20">
            <a:extLst>
              <a:ext uri="{FF2B5EF4-FFF2-40B4-BE49-F238E27FC236}">
                <a16:creationId xmlns:a16="http://schemas.microsoft.com/office/drawing/2014/main" id="{43D3B8E7-275A-AC4E-A116-1F5BECC5BDB4}"/>
              </a:ext>
            </a:extLst>
          </p:cNvPr>
          <p:cNvSpPr/>
          <p:nvPr/>
        </p:nvSpPr>
        <p:spPr>
          <a:xfrm>
            <a:off x="304332" y="4992556"/>
            <a:ext cx="2554066"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every thing that is in the earth shall die.</a:t>
            </a:r>
            <a:endParaRPr lang="en-US" sz="1600" dirty="0"/>
          </a:p>
        </p:txBody>
      </p:sp>
      <p:sp>
        <p:nvSpPr>
          <p:cNvPr id="2" name="TextBox 1">
            <a:extLst>
              <a:ext uri="{FF2B5EF4-FFF2-40B4-BE49-F238E27FC236}">
                <a16:creationId xmlns:a16="http://schemas.microsoft.com/office/drawing/2014/main" id="{29415A4B-B183-CE4D-A406-A2F0F561C457}"/>
              </a:ext>
            </a:extLst>
          </p:cNvPr>
          <p:cNvSpPr txBox="1"/>
          <p:nvPr/>
        </p:nvSpPr>
        <p:spPr>
          <a:xfrm>
            <a:off x="304333" y="4564440"/>
            <a:ext cx="2554066" cy="338554"/>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from under heaven;</a:t>
            </a:r>
            <a:endParaRPr lang="en-US" sz="1600" dirty="0"/>
          </a:p>
        </p:txBody>
      </p:sp>
      <p:sp>
        <p:nvSpPr>
          <p:cNvPr id="5" name="TextBox 4">
            <a:extLst>
              <a:ext uri="{FF2B5EF4-FFF2-40B4-BE49-F238E27FC236}">
                <a16:creationId xmlns:a16="http://schemas.microsoft.com/office/drawing/2014/main" id="{904B3206-2A38-9445-9913-3A4AC0AA3502}"/>
              </a:ext>
            </a:extLst>
          </p:cNvPr>
          <p:cNvSpPr txBox="1"/>
          <p:nvPr/>
        </p:nvSpPr>
        <p:spPr>
          <a:xfrm>
            <a:off x="304332" y="4136346"/>
            <a:ext cx="2554067" cy="338554"/>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wherein is the breath of life,</a:t>
            </a:r>
            <a:endParaRPr lang="en-US" sz="1600" dirty="0"/>
          </a:p>
        </p:txBody>
      </p:sp>
      <p:sp>
        <p:nvSpPr>
          <p:cNvPr id="14" name="TextBox 13">
            <a:extLst>
              <a:ext uri="{FF2B5EF4-FFF2-40B4-BE49-F238E27FC236}">
                <a16:creationId xmlns:a16="http://schemas.microsoft.com/office/drawing/2014/main" id="{48A713A9-C3E9-4247-831C-6E38352111A9}"/>
              </a:ext>
            </a:extLst>
          </p:cNvPr>
          <p:cNvSpPr txBox="1"/>
          <p:nvPr/>
        </p:nvSpPr>
        <p:spPr>
          <a:xfrm>
            <a:off x="304333" y="3164270"/>
            <a:ext cx="2554067" cy="338554"/>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all flesh,</a:t>
            </a:r>
            <a:endParaRPr lang="en-US" sz="1600" dirty="0"/>
          </a:p>
        </p:txBody>
      </p:sp>
      <p:sp>
        <p:nvSpPr>
          <p:cNvPr id="20" name="TextBox 19">
            <a:extLst>
              <a:ext uri="{FF2B5EF4-FFF2-40B4-BE49-F238E27FC236}">
                <a16:creationId xmlns:a16="http://schemas.microsoft.com/office/drawing/2014/main" id="{A466229B-A44E-C947-ADC8-C0B675D7F235}"/>
              </a:ext>
            </a:extLst>
          </p:cNvPr>
          <p:cNvSpPr txBox="1"/>
          <p:nvPr/>
        </p:nvSpPr>
        <p:spPr>
          <a:xfrm>
            <a:off x="3492000" y="4564440"/>
            <a:ext cx="5508000" cy="338554"/>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that thus the new heavens would be over none of such.</a:t>
            </a:r>
            <a:endParaRPr lang="en-US" sz="1600" dirty="0"/>
          </a:p>
        </p:txBody>
      </p:sp>
      <p:sp>
        <p:nvSpPr>
          <p:cNvPr id="22" name="TextBox 21">
            <a:extLst>
              <a:ext uri="{FF2B5EF4-FFF2-40B4-BE49-F238E27FC236}">
                <a16:creationId xmlns:a16="http://schemas.microsoft.com/office/drawing/2014/main" id="{856D9E90-334E-744A-B791-01F4120924B4}"/>
              </a:ext>
            </a:extLst>
          </p:cNvPr>
          <p:cNvSpPr txBox="1"/>
          <p:nvPr/>
        </p:nvSpPr>
        <p:spPr>
          <a:xfrm>
            <a:off x="3492000" y="4136346"/>
            <a:ext cx="5508000" cy="338554"/>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wherein is the energetic power to do evil [literally, lives],</a:t>
            </a:r>
            <a:endParaRPr lang="en-US" sz="1600" dirty="0"/>
          </a:p>
        </p:txBody>
      </p:sp>
      <p:sp>
        <p:nvSpPr>
          <p:cNvPr id="23" name="TextBox 22">
            <a:extLst>
              <a:ext uri="{FF2B5EF4-FFF2-40B4-BE49-F238E27FC236}">
                <a16:creationId xmlns:a16="http://schemas.microsoft.com/office/drawing/2014/main" id="{959874C3-A24B-6543-A04D-37E9AC62E078}"/>
              </a:ext>
            </a:extLst>
          </p:cNvPr>
          <p:cNvSpPr txBox="1"/>
          <p:nvPr/>
        </p:nvSpPr>
        <p:spPr>
          <a:xfrm>
            <a:off x="3492000" y="3165020"/>
            <a:ext cx="5508000" cy="830997"/>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the general curse destroys, in the Adamic death, all who do not come into Christ; and its special feature, its climax, destroys all church, government, capital and labor systems</a:t>
            </a:r>
            <a:endParaRPr lang="en-US" sz="1600" dirty="0"/>
          </a:p>
        </p:txBody>
      </p:sp>
    </p:spTree>
    <p:extLst>
      <p:ext uri="{BB962C8B-B14F-4D97-AF65-F5344CB8AC3E}">
        <p14:creationId xmlns:p14="http://schemas.microsoft.com/office/powerpoint/2010/main" val="18312453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linds(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dissolve">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checkerboard(across)">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checkerboard(across)">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checkerboard(across)">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0" grpId="0"/>
      <p:bldP spid="12" grpId="0"/>
      <p:bldP spid="21" grpId="0"/>
      <p:bldP spid="2" grpId="0"/>
      <p:bldP spid="5" grpId="0"/>
      <p:bldP spid="14" grpId="0"/>
      <p:bldP spid="20"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B7E48B-E57F-1B4A-A866-15BFA6624B32}"/>
              </a:ext>
            </a:extLst>
          </p:cNvPr>
          <p:cNvSpPr/>
          <p:nvPr/>
        </p:nvSpPr>
        <p:spPr>
          <a:xfrm>
            <a:off x="349112" y="2303662"/>
            <a:ext cx="2519205"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But with thee will I establish my covenant;</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Rectangle 3">
            <a:extLst>
              <a:ext uri="{FF2B5EF4-FFF2-40B4-BE49-F238E27FC236}">
                <a16:creationId xmlns:a16="http://schemas.microsoft.com/office/drawing/2014/main" id="{EA242F70-DE1B-F44C-941A-0047367ED80D}"/>
              </a:ext>
            </a:extLst>
          </p:cNvPr>
          <p:cNvSpPr/>
          <p:nvPr/>
        </p:nvSpPr>
        <p:spPr>
          <a:xfrm>
            <a:off x="349111" y="3008819"/>
            <a:ext cx="2519205"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thou shalt come into the ark,</a:t>
            </a:r>
            <a:endParaRPr lang="en-US" sz="1600" dirty="0"/>
          </a:p>
        </p:txBody>
      </p:sp>
      <p:sp>
        <p:nvSpPr>
          <p:cNvPr id="6" name="Rectangle 5">
            <a:extLst>
              <a:ext uri="{FF2B5EF4-FFF2-40B4-BE49-F238E27FC236}">
                <a16:creationId xmlns:a16="http://schemas.microsoft.com/office/drawing/2014/main" id="{5CC6570C-98EA-9140-AA9D-3630D3C013E5}"/>
              </a:ext>
            </a:extLst>
          </p:cNvPr>
          <p:cNvSpPr/>
          <p:nvPr/>
        </p:nvSpPr>
        <p:spPr>
          <a:xfrm>
            <a:off x="349109" y="1595533"/>
            <a:ext cx="2051205" cy="461665"/>
          </a:xfrm>
          <a:prstGeom prst="rect">
            <a:avLst/>
          </a:prstGeom>
        </p:spPr>
        <p:txBody>
          <a:bodyPr wrap="square">
            <a:spAutoFit/>
          </a:bodyPr>
          <a:lstStyle/>
          <a:p>
            <a:pPr fontAlgn="t"/>
            <a:r>
              <a:rPr lang="en-US" sz="2400" dirty="0">
                <a:latin typeface="Calibri" panose="020F0502020204030204" pitchFamily="34" charset="0"/>
                <a:ea typeface="MS Mincho" panose="02020609040205080304" pitchFamily="49" charset="-128"/>
                <a:cs typeface="Times New Roman" panose="02020603050405020304" pitchFamily="18" charset="0"/>
              </a:rPr>
              <a:t>Genesis 6:18</a:t>
            </a:r>
            <a:endParaRPr lang="en-US" sz="2400" dirty="0">
              <a:latin typeface="Arial" panose="020B0604020202020204" pitchFamily="34" charset="0"/>
            </a:endParaRPr>
          </a:p>
        </p:txBody>
      </p:sp>
      <p:sp>
        <p:nvSpPr>
          <p:cNvPr id="8" name="Rectangle 7">
            <a:extLst>
              <a:ext uri="{FF2B5EF4-FFF2-40B4-BE49-F238E27FC236}">
                <a16:creationId xmlns:a16="http://schemas.microsoft.com/office/drawing/2014/main" id="{75443AFF-45FE-E94C-82F5-797BAC25F101}"/>
              </a:ext>
            </a:extLst>
          </p:cNvPr>
          <p:cNvSpPr/>
          <p:nvPr/>
        </p:nvSpPr>
        <p:spPr>
          <a:xfrm>
            <a:off x="3782719" y="5078366"/>
            <a:ext cx="5147999" cy="338554"/>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All as the saved by Jesus, would enter the antitypical Ark.</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10" name="Rectangle 9">
            <a:extLst>
              <a:ext uri="{FF2B5EF4-FFF2-40B4-BE49-F238E27FC236}">
                <a16:creationId xmlns:a16="http://schemas.microsoft.com/office/drawing/2014/main" id="{9964BC3D-B365-AE40-B354-3F10D4A39DD5}"/>
              </a:ext>
            </a:extLst>
          </p:cNvPr>
          <p:cNvSpPr/>
          <p:nvPr/>
        </p:nvSpPr>
        <p:spPr>
          <a:xfrm>
            <a:off x="3782718" y="2305029"/>
            <a:ext cx="5148000" cy="338554"/>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God confirmed to Jesus His Oath-bound Covenant.</a:t>
            </a:r>
          </a:p>
        </p:txBody>
      </p:sp>
      <p:sp>
        <p:nvSpPr>
          <p:cNvPr id="12" name="Rectangle 11">
            <a:extLst>
              <a:ext uri="{FF2B5EF4-FFF2-40B4-BE49-F238E27FC236}">
                <a16:creationId xmlns:a16="http://schemas.microsoft.com/office/drawing/2014/main" id="{EC22A346-8120-4A49-8C13-D4D4152E257E}"/>
              </a:ext>
            </a:extLst>
          </p:cNvPr>
          <p:cNvSpPr/>
          <p:nvPr/>
        </p:nvSpPr>
        <p:spPr>
          <a:xfrm>
            <a:off x="3782718" y="3009857"/>
            <a:ext cx="5148000"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Jesus by the earlier-mentioned seven steps was to come into the condition of being the antitypical Ark and: </a:t>
            </a:r>
          </a:p>
        </p:txBody>
      </p:sp>
      <p:sp>
        <p:nvSpPr>
          <p:cNvPr id="21" name="Rectangle 20">
            <a:extLst>
              <a:ext uri="{FF2B5EF4-FFF2-40B4-BE49-F238E27FC236}">
                <a16:creationId xmlns:a16="http://schemas.microsoft.com/office/drawing/2014/main" id="{43D3B8E7-275A-AC4E-A116-1F5BECC5BDB4}"/>
              </a:ext>
            </a:extLst>
          </p:cNvPr>
          <p:cNvSpPr/>
          <p:nvPr/>
        </p:nvSpPr>
        <p:spPr>
          <a:xfrm>
            <a:off x="349109" y="5078366"/>
            <a:ext cx="2519205" cy="338554"/>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with thee.</a:t>
            </a:r>
            <a:endParaRPr lang="en-US" sz="1600" dirty="0"/>
          </a:p>
        </p:txBody>
      </p:sp>
      <p:sp>
        <p:nvSpPr>
          <p:cNvPr id="2" name="TextBox 1">
            <a:extLst>
              <a:ext uri="{FF2B5EF4-FFF2-40B4-BE49-F238E27FC236}">
                <a16:creationId xmlns:a16="http://schemas.microsoft.com/office/drawing/2014/main" id="{29415A4B-B183-CE4D-A406-A2F0F561C457}"/>
              </a:ext>
            </a:extLst>
          </p:cNvPr>
          <p:cNvSpPr txBox="1"/>
          <p:nvPr/>
        </p:nvSpPr>
        <p:spPr>
          <a:xfrm>
            <a:off x="349109" y="4623637"/>
            <a:ext cx="2519205" cy="338554"/>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thy sons' wives</a:t>
            </a:r>
            <a:endParaRPr lang="en-US" sz="1600" dirty="0"/>
          </a:p>
        </p:txBody>
      </p:sp>
      <p:sp>
        <p:nvSpPr>
          <p:cNvPr id="5" name="TextBox 4">
            <a:extLst>
              <a:ext uri="{FF2B5EF4-FFF2-40B4-BE49-F238E27FC236}">
                <a16:creationId xmlns:a16="http://schemas.microsoft.com/office/drawing/2014/main" id="{904B3206-2A38-9445-9913-3A4AC0AA3502}"/>
              </a:ext>
            </a:extLst>
          </p:cNvPr>
          <p:cNvSpPr txBox="1"/>
          <p:nvPr/>
        </p:nvSpPr>
        <p:spPr>
          <a:xfrm>
            <a:off x="349110" y="4173546"/>
            <a:ext cx="2519205" cy="338554"/>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thy wife,</a:t>
            </a:r>
            <a:endParaRPr lang="en-US" sz="1600" dirty="0"/>
          </a:p>
        </p:txBody>
      </p:sp>
      <p:sp>
        <p:nvSpPr>
          <p:cNvPr id="14" name="TextBox 13">
            <a:extLst>
              <a:ext uri="{FF2B5EF4-FFF2-40B4-BE49-F238E27FC236}">
                <a16:creationId xmlns:a16="http://schemas.microsoft.com/office/drawing/2014/main" id="{48A713A9-C3E9-4247-831C-6E38352111A9}"/>
              </a:ext>
            </a:extLst>
          </p:cNvPr>
          <p:cNvSpPr txBox="1"/>
          <p:nvPr/>
        </p:nvSpPr>
        <p:spPr>
          <a:xfrm>
            <a:off x="349110" y="3718817"/>
            <a:ext cx="2519206" cy="338554"/>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thou, and thy sons,</a:t>
            </a:r>
            <a:endParaRPr lang="en-US" sz="1600" dirty="0"/>
          </a:p>
        </p:txBody>
      </p:sp>
      <p:sp>
        <p:nvSpPr>
          <p:cNvPr id="20" name="TextBox 19">
            <a:extLst>
              <a:ext uri="{FF2B5EF4-FFF2-40B4-BE49-F238E27FC236}">
                <a16:creationId xmlns:a16="http://schemas.microsoft.com/office/drawing/2014/main" id="{A466229B-A44E-C947-ADC8-C0B675D7F235}"/>
              </a:ext>
            </a:extLst>
          </p:cNvPr>
          <p:cNvSpPr txBox="1"/>
          <p:nvPr/>
        </p:nvSpPr>
        <p:spPr>
          <a:xfrm>
            <a:off x="3782719" y="4618106"/>
            <a:ext cx="5147999"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Calibri" panose="020F0502020204030204" pitchFamily="34" charset="0"/>
                <a:ea typeface="MS Mincho" panose="02020609040205080304" pitchFamily="49" charset="-128"/>
                <a:cs typeface="Times New Roman" panose="02020603050405020304" pitchFamily="18" charset="0"/>
              </a:rPr>
              <a:t>The Youthful Worthies in three groups.</a:t>
            </a:r>
          </a:p>
        </p:txBody>
      </p:sp>
      <p:sp>
        <p:nvSpPr>
          <p:cNvPr id="22" name="TextBox 21">
            <a:extLst>
              <a:ext uri="{FF2B5EF4-FFF2-40B4-BE49-F238E27FC236}">
                <a16:creationId xmlns:a16="http://schemas.microsoft.com/office/drawing/2014/main" id="{856D9E90-334E-744A-B791-01F4120924B4}"/>
              </a:ext>
            </a:extLst>
          </p:cNvPr>
          <p:cNvSpPr txBox="1"/>
          <p:nvPr/>
        </p:nvSpPr>
        <p:spPr>
          <a:xfrm>
            <a:off x="3782719" y="4173546"/>
            <a:ext cx="5147999"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Calibri" panose="020F0502020204030204" pitchFamily="34" charset="0"/>
                <a:ea typeface="MS Mincho" panose="02020609040205080304" pitchFamily="49" charset="-128"/>
                <a:cs typeface="Times New Roman" panose="02020603050405020304" pitchFamily="18" charset="0"/>
              </a:rPr>
              <a:t>The Little Flock. </a:t>
            </a:r>
          </a:p>
        </p:txBody>
      </p:sp>
      <p:sp>
        <p:nvSpPr>
          <p:cNvPr id="23" name="TextBox 22">
            <a:extLst>
              <a:ext uri="{FF2B5EF4-FFF2-40B4-BE49-F238E27FC236}">
                <a16:creationId xmlns:a16="http://schemas.microsoft.com/office/drawing/2014/main" id="{959874C3-A24B-6543-A04D-37E9AC62E078}"/>
              </a:ext>
            </a:extLst>
          </p:cNvPr>
          <p:cNvSpPr txBox="1"/>
          <p:nvPr/>
        </p:nvSpPr>
        <p:spPr>
          <a:xfrm>
            <a:off x="3782719" y="3718817"/>
            <a:ext cx="5147999"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Calibri" panose="020F0502020204030204" pitchFamily="34" charset="0"/>
                <a:ea typeface="MS Mincho" panose="02020609040205080304" pitchFamily="49" charset="-128"/>
                <a:cs typeface="Times New Roman" panose="02020603050405020304" pitchFamily="18" charset="0"/>
              </a:rPr>
              <a:t>The Great Company in three groups. </a:t>
            </a:r>
          </a:p>
        </p:txBody>
      </p:sp>
    </p:spTree>
    <p:extLst>
      <p:ext uri="{BB962C8B-B14F-4D97-AF65-F5344CB8AC3E}">
        <p14:creationId xmlns:p14="http://schemas.microsoft.com/office/powerpoint/2010/main" val="10354445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heckerboard(across)">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checkerboard(across)">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heckerboard(across)">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checkerboard(across)">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blinds(horizontal)">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0" grpId="0"/>
      <p:bldP spid="12" grpId="0"/>
      <p:bldP spid="21" grpId="0"/>
      <p:bldP spid="2" grpId="0"/>
      <p:bldP spid="5" grpId="0"/>
      <p:bldP spid="14" grpId="0"/>
      <p:bldP spid="20"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B7E48B-E57F-1B4A-A866-15BFA6624B32}"/>
              </a:ext>
            </a:extLst>
          </p:cNvPr>
          <p:cNvSpPr/>
          <p:nvPr/>
        </p:nvSpPr>
        <p:spPr>
          <a:xfrm>
            <a:off x="331993" y="1921821"/>
            <a:ext cx="2699205" cy="1077218"/>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of every living thing of all flesh, two of every sort shalt thou bring into the ark, to keep them alive with thee;</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Rectangle 3">
            <a:extLst>
              <a:ext uri="{FF2B5EF4-FFF2-40B4-BE49-F238E27FC236}">
                <a16:creationId xmlns:a16="http://schemas.microsoft.com/office/drawing/2014/main" id="{EA242F70-DE1B-F44C-941A-0047367ED80D}"/>
              </a:ext>
            </a:extLst>
          </p:cNvPr>
          <p:cNvSpPr/>
          <p:nvPr/>
        </p:nvSpPr>
        <p:spPr>
          <a:xfrm>
            <a:off x="331993" y="4920860"/>
            <a:ext cx="2699205" cy="338554"/>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they shall be male</a:t>
            </a:r>
            <a:endParaRPr lang="en-US" sz="1600" dirty="0"/>
          </a:p>
        </p:txBody>
      </p:sp>
      <p:sp>
        <p:nvSpPr>
          <p:cNvPr id="6" name="Rectangle 5">
            <a:extLst>
              <a:ext uri="{FF2B5EF4-FFF2-40B4-BE49-F238E27FC236}">
                <a16:creationId xmlns:a16="http://schemas.microsoft.com/office/drawing/2014/main" id="{5CC6570C-98EA-9140-AA9D-3630D3C013E5}"/>
              </a:ext>
            </a:extLst>
          </p:cNvPr>
          <p:cNvSpPr/>
          <p:nvPr/>
        </p:nvSpPr>
        <p:spPr>
          <a:xfrm>
            <a:off x="331995" y="1354314"/>
            <a:ext cx="2519206" cy="461665"/>
          </a:xfrm>
          <a:prstGeom prst="rect">
            <a:avLst/>
          </a:prstGeom>
        </p:spPr>
        <p:txBody>
          <a:bodyPr wrap="square">
            <a:spAutoFit/>
          </a:bodyPr>
          <a:lstStyle/>
          <a:p>
            <a:pPr fontAlgn="t"/>
            <a:r>
              <a:rPr lang="en-US" sz="2400" dirty="0">
                <a:latin typeface="Calibri" panose="020F0502020204030204" pitchFamily="34" charset="0"/>
                <a:ea typeface="MS Mincho" panose="02020609040205080304" pitchFamily="49" charset="-128"/>
                <a:cs typeface="Times New Roman" panose="02020603050405020304" pitchFamily="18" charset="0"/>
              </a:rPr>
              <a:t>Genesis 6:19</a:t>
            </a:r>
            <a:endParaRPr lang="en-US" sz="2400" dirty="0">
              <a:latin typeface="Arial" panose="020B0604020202020204" pitchFamily="34" charset="0"/>
            </a:endParaRPr>
          </a:p>
        </p:txBody>
      </p:sp>
      <p:sp>
        <p:nvSpPr>
          <p:cNvPr id="8" name="Rectangle 7">
            <a:extLst>
              <a:ext uri="{FF2B5EF4-FFF2-40B4-BE49-F238E27FC236}">
                <a16:creationId xmlns:a16="http://schemas.microsoft.com/office/drawing/2014/main" id="{75443AFF-45FE-E94C-82F5-797BAC25F101}"/>
              </a:ext>
            </a:extLst>
          </p:cNvPr>
          <p:cNvSpPr/>
          <p:nvPr/>
        </p:nvSpPr>
        <p:spPr>
          <a:xfrm>
            <a:off x="3747053" y="3507699"/>
            <a:ext cx="5064952" cy="1077218"/>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Unbelieving Jews and Gentiles as the non-elect classes, were to be brought into Christ as the antitypical Ark in an anticipatory sense, seeing that His Ransom-price will be made available for them Millennially, </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10" name="Rectangle 9">
            <a:extLst>
              <a:ext uri="{FF2B5EF4-FFF2-40B4-BE49-F238E27FC236}">
                <a16:creationId xmlns:a16="http://schemas.microsoft.com/office/drawing/2014/main" id="{9964BC3D-B365-AE40-B354-3F10D4A39DD5}"/>
              </a:ext>
            </a:extLst>
          </p:cNvPr>
          <p:cNvSpPr/>
          <p:nvPr/>
        </p:nvSpPr>
        <p:spPr>
          <a:xfrm>
            <a:off x="3747053" y="1907154"/>
            <a:ext cx="5064952"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Additionally, two general classes, Abrahamic and Mosaic Covenants. </a:t>
            </a:r>
          </a:p>
        </p:txBody>
      </p:sp>
      <p:sp>
        <p:nvSpPr>
          <p:cNvPr id="12" name="Rectangle 11">
            <a:extLst>
              <a:ext uri="{FF2B5EF4-FFF2-40B4-BE49-F238E27FC236}">
                <a16:creationId xmlns:a16="http://schemas.microsoft.com/office/drawing/2014/main" id="{EC22A346-8120-4A49-8C13-D4D4152E257E}"/>
              </a:ext>
            </a:extLst>
          </p:cNvPr>
          <p:cNvSpPr/>
          <p:nvPr/>
        </p:nvSpPr>
        <p:spPr>
          <a:xfrm>
            <a:off x="3747053" y="2586980"/>
            <a:ext cx="4913610" cy="830997"/>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Believing and justice-practicing Jews and the unconsecrated but Ransom-believing and justice-practicing faith-justified, both as quasi-elect classes. </a:t>
            </a:r>
          </a:p>
        </p:txBody>
      </p:sp>
      <p:sp>
        <p:nvSpPr>
          <p:cNvPr id="21" name="Rectangle 20">
            <a:extLst>
              <a:ext uri="{FF2B5EF4-FFF2-40B4-BE49-F238E27FC236}">
                <a16:creationId xmlns:a16="http://schemas.microsoft.com/office/drawing/2014/main" id="{43D3B8E7-275A-AC4E-A116-1F5BECC5BDB4}"/>
              </a:ext>
            </a:extLst>
          </p:cNvPr>
          <p:cNvSpPr/>
          <p:nvPr/>
        </p:nvSpPr>
        <p:spPr>
          <a:xfrm>
            <a:off x="331994" y="5356908"/>
            <a:ext cx="2699205" cy="338554"/>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female.</a:t>
            </a:r>
            <a:endParaRPr lang="en-US" sz="1600" dirty="0"/>
          </a:p>
        </p:txBody>
      </p:sp>
      <p:sp>
        <p:nvSpPr>
          <p:cNvPr id="2" name="TextBox 1">
            <a:extLst>
              <a:ext uri="{FF2B5EF4-FFF2-40B4-BE49-F238E27FC236}">
                <a16:creationId xmlns:a16="http://schemas.microsoft.com/office/drawing/2014/main" id="{E0BCBF99-2329-AC43-B24E-574BA07E6B0B}"/>
              </a:ext>
            </a:extLst>
          </p:cNvPr>
          <p:cNvSpPr txBox="1"/>
          <p:nvPr/>
        </p:nvSpPr>
        <p:spPr>
          <a:xfrm>
            <a:off x="3747053" y="5356908"/>
            <a:ext cx="5064952" cy="338554"/>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the led among them (two of every sort).</a:t>
            </a:r>
            <a:endParaRPr lang="en-US" sz="1600" dirty="0"/>
          </a:p>
        </p:txBody>
      </p:sp>
      <p:sp>
        <p:nvSpPr>
          <p:cNvPr id="5" name="TextBox 4">
            <a:extLst>
              <a:ext uri="{FF2B5EF4-FFF2-40B4-BE49-F238E27FC236}">
                <a16:creationId xmlns:a16="http://schemas.microsoft.com/office/drawing/2014/main" id="{2EEA92F8-204E-CC49-ABEF-80939AF11C85}"/>
              </a:ext>
            </a:extLst>
          </p:cNvPr>
          <p:cNvSpPr txBox="1"/>
          <p:nvPr/>
        </p:nvSpPr>
        <p:spPr>
          <a:xfrm>
            <a:off x="3747053" y="4920860"/>
            <a:ext cx="5064952" cy="338554"/>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both the leaders</a:t>
            </a:r>
            <a:endParaRPr lang="en-US" sz="1600" dirty="0"/>
          </a:p>
        </p:txBody>
      </p:sp>
    </p:spTree>
    <p:extLst>
      <p:ext uri="{BB962C8B-B14F-4D97-AF65-F5344CB8AC3E}">
        <p14:creationId xmlns:p14="http://schemas.microsoft.com/office/powerpoint/2010/main" val="37175217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heckerboard(across)">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linds(horizont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checkerboard(across)">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0" grpId="0"/>
      <p:bldP spid="12" grpId="0"/>
      <p:bldP spid="21" grpId="0"/>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B7E48B-E57F-1B4A-A866-15BFA6624B32}"/>
              </a:ext>
            </a:extLst>
          </p:cNvPr>
          <p:cNvSpPr/>
          <p:nvPr/>
        </p:nvSpPr>
        <p:spPr>
          <a:xfrm>
            <a:off x="331994" y="2176633"/>
            <a:ext cx="2699204" cy="338554"/>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Of fowls after their kind, </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Rectangle 5">
            <a:extLst>
              <a:ext uri="{FF2B5EF4-FFF2-40B4-BE49-F238E27FC236}">
                <a16:creationId xmlns:a16="http://schemas.microsoft.com/office/drawing/2014/main" id="{5CC6570C-98EA-9140-AA9D-3630D3C013E5}"/>
              </a:ext>
            </a:extLst>
          </p:cNvPr>
          <p:cNvSpPr/>
          <p:nvPr/>
        </p:nvSpPr>
        <p:spPr>
          <a:xfrm>
            <a:off x="331993" y="1565576"/>
            <a:ext cx="1942929" cy="461665"/>
          </a:xfrm>
          <a:prstGeom prst="rect">
            <a:avLst/>
          </a:prstGeom>
        </p:spPr>
        <p:txBody>
          <a:bodyPr wrap="square">
            <a:spAutoFit/>
          </a:bodyPr>
          <a:lstStyle/>
          <a:p>
            <a:pPr fontAlgn="t"/>
            <a:r>
              <a:rPr lang="en-US" sz="2400" dirty="0">
                <a:latin typeface="Calibri" panose="020F0502020204030204" pitchFamily="34" charset="0"/>
                <a:ea typeface="MS Mincho" panose="02020609040205080304" pitchFamily="49" charset="-128"/>
                <a:cs typeface="Times New Roman" panose="02020603050405020304" pitchFamily="18" charset="0"/>
              </a:rPr>
              <a:t>Genesis 6:20</a:t>
            </a:r>
            <a:endParaRPr lang="en-US" sz="2400" dirty="0">
              <a:latin typeface="Arial" panose="020B0604020202020204" pitchFamily="34" charset="0"/>
            </a:endParaRPr>
          </a:p>
        </p:txBody>
      </p:sp>
      <p:sp>
        <p:nvSpPr>
          <p:cNvPr id="8" name="Rectangle 7">
            <a:extLst>
              <a:ext uri="{FF2B5EF4-FFF2-40B4-BE49-F238E27FC236}">
                <a16:creationId xmlns:a16="http://schemas.microsoft.com/office/drawing/2014/main" id="{75443AFF-45FE-E94C-82F5-797BAC25F101}"/>
              </a:ext>
            </a:extLst>
          </p:cNvPr>
          <p:cNvSpPr/>
          <p:nvPr/>
        </p:nvSpPr>
        <p:spPr>
          <a:xfrm>
            <a:off x="4073079" y="3864176"/>
            <a:ext cx="4657937"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The leaders and the led of even the most backward and depraved heathen. </a:t>
            </a:r>
          </a:p>
        </p:txBody>
      </p:sp>
      <p:sp>
        <p:nvSpPr>
          <p:cNvPr id="10" name="Rectangle 9">
            <a:extLst>
              <a:ext uri="{FF2B5EF4-FFF2-40B4-BE49-F238E27FC236}">
                <a16:creationId xmlns:a16="http://schemas.microsoft.com/office/drawing/2014/main" id="{9964BC3D-B365-AE40-B354-3F10D4A39DD5}"/>
              </a:ext>
            </a:extLst>
          </p:cNvPr>
          <p:cNvSpPr/>
          <p:nvPr/>
        </p:nvSpPr>
        <p:spPr>
          <a:xfrm>
            <a:off x="4073079" y="2176633"/>
            <a:ext cx="4657937"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Among them are to be those who have been the leaders or the led of the various religions. </a:t>
            </a:r>
          </a:p>
        </p:txBody>
      </p:sp>
      <p:sp>
        <p:nvSpPr>
          <p:cNvPr id="12" name="Rectangle 11">
            <a:extLst>
              <a:ext uri="{FF2B5EF4-FFF2-40B4-BE49-F238E27FC236}">
                <a16:creationId xmlns:a16="http://schemas.microsoft.com/office/drawing/2014/main" id="{EC22A346-8120-4A49-8C13-D4D4152E257E}"/>
              </a:ext>
            </a:extLst>
          </p:cNvPr>
          <p:cNvSpPr/>
          <p:nvPr/>
        </p:nvSpPr>
        <p:spPr>
          <a:xfrm>
            <a:off x="4073079" y="3115492"/>
            <a:ext cx="4657937" cy="338554"/>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The leaders and the led in secular matters. </a:t>
            </a:r>
          </a:p>
        </p:txBody>
      </p:sp>
      <p:sp>
        <p:nvSpPr>
          <p:cNvPr id="5" name="TextBox 4">
            <a:extLst>
              <a:ext uri="{FF2B5EF4-FFF2-40B4-BE49-F238E27FC236}">
                <a16:creationId xmlns:a16="http://schemas.microsoft.com/office/drawing/2014/main" id="{2EEA92F8-204E-CC49-ABEF-80939AF11C85}"/>
              </a:ext>
            </a:extLst>
          </p:cNvPr>
          <p:cNvSpPr txBox="1"/>
          <p:nvPr/>
        </p:nvSpPr>
        <p:spPr>
          <a:xfrm>
            <a:off x="4073079" y="4682596"/>
            <a:ext cx="4657937" cy="830997"/>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They were as leaders and the led to be brought into Christ as explained in the preceding sentence, for their preservation.</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2" name="TextBox 1">
            <a:extLst>
              <a:ext uri="{FF2B5EF4-FFF2-40B4-BE49-F238E27FC236}">
                <a16:creationId xmlns:a16="http://schemas.microsoft.com/office/drawing/2014/main" id="{FC27FA11-A4ED-7E4F-AF31-4751C46A7C2B}"/>
              </a:ext>
            </a:extLst>
          </p:cNvPr>
          <p:cNvSpPr txBox="1"/>
          <p:nvPr/>
        </p:nvSpPr>
        <p:spPr>
          <a:xfrm>
            <a:off x="331993" y="4682596"/>
            <a:ext cx="2699205" cy="584775"/>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two of every sort shall come unto thee, to keep them alive.</a:t>
            </a:r>
            <a:endParaRPr lang="en-US" sz="1600" dirty="0"/>
          </a:p>
        </p:txBody>
      </p:sp>
      <p:sp>
        <p:nvSpPr>
          <p:cNvPr id="14" name="TextBox 13">
            <a:extLst>
              <a:ext uri="{FF2B5EF4-FFF2-40B4-BE49-F238E27FC236}">
                <a16:creationId xmlns:a16="http://schemas.microsoft.com/office/drawing/2014/main" id="{15E3351C-172F-CF42-AC8D-1E507675E130}"/>
              </a:ext>
            </a:extLst>
          </p:cNvPr>
          <p:cNvSpPr txBox="1"/>
          <p:nvPr/>
        </p:nvSpPr>
        <p:spPr>
          <a:xfrm>
            <a:off x="331994" y="3864176"/>
            <a:ext cx="2699204" cy="584775"/>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of every creeping thing of the earth after his kind,</a:t>
            </a:r>
            <a:endParaRPr lang="en-US" sz="1600" dirty="0"/>
          </a:p>
        </p:txBody>
      </p:sp>
      <p:sp>
        <p:nvSpPr>
          <p:cNvPr id="16" name="TextBox 15">
            <a:extLst>
              <a:ext uri="{FF2B5EF4-FFF2-40B4-BE49-F238E27FC236}">
                <a16:creationId xmlns:a16="http://schemas.microsoft.com/office/drawing/2014/main" id="{0F672721-5F23-7148-9BE2-94A6E1623718}"/>
              </a:ext>
            </a:extLst>
          </p:cNvPr>
          <p:cNvSpPr txBox="1"/>
          <p:nvPr/>
        </p:nvSpPr>
        <p:spPr>
          <a:xfrm>
            <a:off x="331994" y="3121258"/>
            <a:ext cx="2699204" cy="338554"/>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of cattle after their kind,</a:t>
            </a:r>
            <a:endParaRPr lang="en-US" sz="1600" dirty="0"/>
          </a:p>
        </p:txBody>
      </p:sp>
    </p:spTree>
    <p:extLst>
      <p:ext uri="{BB962C8B-B14F-4D97-AF65-F5344CB8AC3E}">
        <p14:creationId xmlns:p14="http://schemas.microsoft.com/office/powerpoint/2010/main" val="20672365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linds(horizont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2" grpId="0"/>
      <p:bldP spid="5" grpId="0"/>
      <p:bldP spid="2" grpId="0"/>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B7E48B-E57F-1B4A-A866-15BFA6624B32}"/>
              </a:ext>
            </a:extLst>
          </p:cNvPr>
          <p:cNvSpPr/>
          <p:nvPr/>
        </p:nvSpPr>
        <p:spPr>
          <a:xfrm>
            <a:off x="336557" y="2076945"/>
            <a:ext cx="2701843"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take thou unto thee of all food that is eaten, </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Rectangle 3">
            <a:extLst>
              <a:ext uri="{FF2B5EF4-FFF2-40B4-BE49-F238E27FC236}">
                <a16:creationId xmlns:a16="http://schemas.microsoft.com/office/drawing/2014/main" id="{EA242F70-DE1B-F44C-941A-0047367ED80D}"/>
              </a:ext>
            </a:extLst>
          </p:cNvPr>
          <p:cNvSpPr/>
          <p:nvPr/>
        </p:nvSpPr>
        <p:spPr>
          <a:xfrm>
            <a:off x="331995" y="2908895"/>
            <a:ext cx="2701843" cy="830997"/>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thou shalt gather it to thee; and it shall be for food for thee, and for them.</a:t>
            </a:r>
            <a:endParaRPr lang="en-US" sz="1600" dirty="0"/>
          </a:p>
        </p:txBody>
      </p:sp>
      <p:sp>
        <p:nvSpPr>
          <p:cNvPr id="6" name="Rectangle 5">
            <a:extLst>
              <a:ext uri="{FF2B5EF4-FFF2-40B4-BE49-F238E27FC236}">
                <a16:creationId xmlns:a16="http://schemas.microsoft.com/office/drawing/2014/main" id="{5CC6570C-98EA-9140-AA9D-3630D3C013E5}"/>
              </a:ext>
            </a:extLst>
          </p:cNvPr>
          <p:cNvSpPr/>
          <p:nvPr/>
        </p:nvSpPr>
        <p:spPr>
          <a:xfrm>
            <a:off x="331995" y="1376466"/>
            <a:ext cx="1856805" cy="461665"/>
          </a:xfrm>
          <a:prstGeom prst="rect">
            <a:avLst/>
          </a:prstGeom>
        </p:spPr>
        <p:txBody>
          <a:bodyPr wrap="square">
            <a:spAutoFit/>
          </a:bodyPr>
          <a:lstStyle/>
          <a:p>
            <a:pPr fontAlgn="t"/>
            <a:r>
              <a:rPr lang="en-US" sz="2400" dirty="0">
                <a:latin typeface="Calibri" panose="020F0502020204030204" pitchFamily="34" charset="0"/>
                <a:ea typeface="MS Mincho" panose="02020609040205080304" pitchFamily="49" charset="-128"/>
                <a:cs typeface="Times New Roman" panose="02020603050405020304" pitchFamily="18" charset="0"/>
              </a:rPr>
              <a:t>Genesis 6:21</a:t>
            </a:r>
            <a:endParaRPr lang="en-US" sz="2400" dirty="0">
              <a:latin typeface="Arial" panose="020B0604020202020204" pitchFamily="34" charset="0"/>
            </a:endParaRPr>
          </a:p>
        </p:txBody>
      </p:sp>
      <p:sp>
        <p:nvSpPr>
          <p:cNvPr id="10" name="Rectangle 9">
            <a:extLst>
              <a:ext uri="{FF2B5EF4-FFF2-40B4-BE49-F238E27FC236}">
                <a16:creationId xmlns:a16="http://schemas.microsoft.com/office/drawing/2014/main" id="{9964BC3D-B365-AE40-B354-3F10D4A39DD5}"/>
              </a:ext>
            </a:extLst>
          </p:cNvPr>
          <p:cNvSpPr/>
          <p:nvPr/>
        </p:nvSpPr>
        <p:spPr>
          <a:xfrm>
            <a:off x="3679200" y="2076945"/>
            <a:ext cx="5128242"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Jehovah charged Jesus to take with Himself every part of the Word as food</a:t>
            </a:r>
          </a:p>
        </p:txBody>
      </p:sp>
      <p:sp>
        <p:nvSpPr>
          <p:cNvPr id="12" name="Rectangle 11">
            <a:extLst>
              <a:ext uri="{FF2B5EF4-FFF2-40B4-BE49-F238E27FC236}">
                <a16:creationId xmlns:a16="http://schemas.microsoft.com/office/drawing/2014/main" id="{EC22A346-8120-4A49-8C13-D4D4152E257E}"/>
              </a:ext>
            </a:extLst>
          </p:cNvPr>
          <p:cNvSpPr/>
          <p:nvPr/>
        </p:nvSpPr>
        <p:spPr>
          <a:xfrm>
            <a:off x="3679200" y="2908895"/>
            <a:ext cx="5132805" cy="830997"/>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variously collected as to the parts adapted to the needs and uses of Himself, the four elect classes, the two general quasi-elect classes and the non-elect classes.</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18" name="Rectangle 17">
            <a:extLst>
              <a:ext uri="{FF2B5EF4-FFF2-40B4-BE49-F238E27FC236}">
                <a16:creationId xmlns:a16="http://schemas.microsoft.com/office/drawing/2014/main" id="{86AC7A5F-05E2-3A43-B2C4-1723ECD875A7}"/>
              </a:ext>
            </a:extLst>
          </p:cNvPr>
          <p:cNvSpPr/>
          <p:nvPr/>
        </p:nvSpPr>
        <p:spPr>
          <a:xfrm>
            <a:off x="403247" y="4985033"/>
            <a:ext cx="2630591" cy="830997"/>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Thus did Noah; according to all that God commanded him, so did he.</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20" name="Rectangle 19">
            <a:extLst>
              <a:ext uri="{FF2B5EF4-FFF2-40B4-BE49-F238E27FC236}">
                <a16:creationId xmlns:a16="http://schemas.microsoft.com/office/drawing/2014/main" id="{10172898-9AE2-DC4E-8FB8-75DBA6FA803B}"/>
              </a:ext>
            </a:extLst>
          </p:cNvPr>
          <p:cNvSpPr/>
          <p:nvPr/>
        </p:nvSpPr>
        <p:spPr>
          <a:xfrm>
            <a:off x="331995" y="4277000"/>
            <a:ext cx="2166959" cy="461665"/>
          </a:xfrm>
          <a:prstGeom prst="rect">
            <a:avLst/>
          </a:prstGeom>
        </p:spPr>
        <p:txBody>
          <a:bodyPr wrap="square">
            <a:spAutoFit/>
          </a:bodyPr>
          <a:lstStyle/>
          <a:p>
            <a:pPr fontAlgn="t"/>
            <a:r>
              <a:rPr lang="en-US" sz="2400" dirty="0">
                <a:latin typeface="Calibri" panose="020F0502020204030204" pitchFamily="34" charset="0"/>
                <a:ea typeface="MS Mincho" panose="02020609040205080304" pitchFamily="49" charset="-128"/>
                <a:cs typeface="Times New Roman" panose="02020603050405020304" pitchFamily="18" charset="0"/>
              </a:rPr>
              <a:t>Genesis 6:22</a:t>
            </a:r>
            <a:endParaRPr lang="en-US" sz="2400" dirty="0">
              <a:latin typeface="Arial" panose="020B0604020202020204" pitchFamily="34" charset="0"/>
            </a:endParaRPr>
          </a:p>
        </p:txBody>
      </p:sp>
      <p:sp>
        <p:nvSpPr>
          <p:cNvPr id="22" name="Rectangle 21">
            <a:extLst>
              <a:ext uri="{FF2B5EF4-FFF2-40B4-BE49-F238E27FC236}">
                <a16:creationId xmlns:a16="http://schemas.microsoft.com/office/drawing/2014/main" id="{96C14E9B-0599-554D-B746-DAE4CE77C0E9}"/>
              </a:ext>
            </a:extLst>
          </p:cNvPr>
          <p:cNvSpPr/>
          <p:nvPr/>
        </p:nvSpPr>
        <p:spPr>
          <a:xfrm>
            <a:off x="3679200" y="4985033"/>
            <a:ext cx="5061553" cy="830997"/>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As charged by the Father, our Lord did everything as to the building of the antitypical Ark, its passengers and their food.</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7416771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heckerboard(across)">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heckerboard(across)">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linds(horizont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2" grpId="0"/>
      <p:bldP spid="18" grpId="0"/>
      <p:bldP spid="20"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Rectangle 1">
            <a:extLst>
              <a:ext uri="{FF2B5EF4-FFF2-40B4-BE49-F238E27FC236}">
                <a16:creationId xmlns:a16="http://schemas.microsoft.com/office/drawing/2014/main" id="{5E510359-66ED-A642-BCCB-343672CB85BE}"/>
              </a:ext>
            </a:extLst>
          </p:cNvPr>
          <p:cNvSpPr/>
          <p:nvPr/>
        </p:nvSpPr>
        <p:spPr>
          <a:xfrm>
            <a:off x="1855985" y="2526896"/>
            <a:ext cx="5432029" cy="1804207"/>
          </a:xfrm>
          <a:prstGeom prst="rect">
            <a:avLst/>
          </a:prstGeom>
        </p:spPr>
        <p:txBody>
          <a:bodyPr wrap="square" anchor="t">
            <a:normAutofit/>
          </a:bodyPr>
          <a:lstStyle/>
          <a:p>
            <a:pPr>
              <a:lnSpc>
                <a:spcPct val="90000"/>
              </a:lnSpc>
              <a:spcAft>
                <a:spcPts val="600"/>
              </a:spcAft>
            </a:pPr>
            <a:r>
              <a:rPr lang="en-CA" sz="2000" dirty="0"/>
              <a:t>The Flood year covered by Gen. 7:12 - 8:14, types certain events which occurred from the time of the Abrahamic Covenant April 2045 till close of the general call in October 1881. A period of 3929.5 years. </a:t>
            </a:r>
            <a:endParaRPr lang="en-CA" sz="2000" dirty="0">
              <a:effectLst/>
            </a:endParaRPr>
          </a:p>
        </p:txBody>
      </p:sp>
    </p:spTree>
    <p:extLst>
      <p:ext uri="{BB962C8B-B14F-4D97-AF65-F5344CB8AC3E}">
        <p14:creationId xmlns:p14="http://schemas.microsoft.com/office/powerpoint/2010/main" val="29124550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C34A4475-365F-4381-A542-4698D6377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822960" cy="1097280"/>
            <a:chOff x="11094720" y="0"/>
            <a:chExt cx="1097280" cy="1097280"/>
          </a:xfrm>
        </p:grpSpPr>
        <p:sp>
          <p:nvSpPr>
            <p:cNvPr id="13" name="Isosceles Triangle 12">
              <a:extLst>
                <a:ext uri="{FF2B5EF4-FFF2-40B4-BE49-F238E27FC236}">
                  <a16:creationId xmlns:a16="http://schemas.microsoft.com/office/drawing/2014/main" id="{148F8F8B-B172-475E-9119-57F2A1C87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B0349D0-97A5-4654-A515-C72EA9E0B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83455" y="4601497"/>
            <a:ext cx="760545" cy="2017580"/>
            <a:chOff x="11177940" y="4601497"/>
            <a:chExt cx="1014060" cy="2017580"/>
          </a:xfrm>
        </p:grpSpPr>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78CE3F44-58A0-884C-9BD1-B435479D5BDB}"/>
              </a:ext>
            </a:extLst>
          </p:cNvPr>
          <p:cNvSpPr/>
          <p:nvPr/>
        </p:nvSpPr>
        <p:spPr>
          <a:xfrm>
            <a:off x="584907" y="1042851"/>
            <a:ext cx="7974185" cy="4093428"/>
          </a:xfrm>
          <a:prstGeom prst="rect">
            <a:avLst/>
          </a:prstGeom>
        </p:spPr>
        <p:txBody>
          <a:bodyPr wrap="square">
            <a:spAutoFit/>
          </a:bodyPr>
          <a:lstStyle/>
          <a:p>
            <a:pPr algn="ctr"/>
            <a:r>
              <a:rPr lang="en-US" sz="2000" b="1" dirty="0">
                <a:latin typeface="Calibri"/>
                <a:cs typeface="Calibri"/>
              </a:rPr>
              <a:t>Summary Of The Ark Type</a:t>
            </a:r>
          </a:p>
          <a:p>
            <a:endParaRPr lang="en-US" sz="2000" dirty="0">
              <a:latin typeface="Calibri"/>
              <a:cs typeface="Calibri"/>
            </a:endParaRPr>
          </a:p>
          <a:p>
            <a:r>
              <a:rPr lang="en-US" sz="2000" dirty="0">
                <a:latin typeface="Calibri"/>
                <a:cs typeface="Calibri"/>
              </a:rPr>
              <a:t>It will be remembered that our dear Pastor Russell explained the Ark as typing "Christ and the power in Him which will replenish and reorganize Society”. P1 page 318</a:t>
            </a:r>
          </a:p>
          <a:p>
            <a:endParaRPr lang="en-US" sz="2000" dirty="0">
              <a:latin typeface="Calibri"/>
              <a:cs typeface="Calibri"/>
            </a:endParaRPr>
          </a:p>
          <a:p>
            <a:r>
              <a:rPr lang="en-US" sz="2000" dirty="0">
                <a:latin typeface="Calibri"/>
                <a:cs typeface="Calibri"/>
              </a:rPr>
              <a:t>Our dear Brother Johnson explained that Christ and that replenishing and reorganizing power are summarized in the Abrahamic Covenant, which we all know was made in April 2045 B.C. </a:t>
            </a:r>
          </a:p>
          <a:p>
            <a:endParaRPr lang="en-US" sz="2000" dirty="0">
              <a:latin typeface="Calibri"/>
              <a:cs typeface="Calibri"/>
            </a:endParaRPr>
          </a:p>
          <a:p>
            <a:r>
              <a:rPr lang="en-US" sz="2000" dirty="0">
                <a:latin typeface="Calibri"/>
                <a:cs typeface="Calibri"/>
              </a:rPr>
              <a:t>Therefore, it would be in harmony with our Pastor's Russell’s definition of the Ark's antitype as the Abrahamic Covenant, the embodiment of God's counsel.</a:t>
            </a:r>
          </a:p>
        </p:txBody>
      </p:sp>
    </p:spTree>
    <p:extLst>
      <p:ext uri="{BB962C8B-B14F-4D97-AF65-F5344CB8AC3E}">
        <p14:creationId xmlns:p14="http://schemas.microsoft.com/office/powerpoint/2010/main" val="36440197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 calcmode="lin" valueType="num">
                                      <p:cBhvr>
                                        <p:cTn id="7" dur="1000" fill="hold"/>
                                        <p:tgtEl>
                                          <p:spTgt spid="11">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11">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1">
                                            <p:txEl>
                                              <p:pRg st="4" end="4"/>
                                            </p:txEl>
                                          </p:spTgt>
                                        </p:tgtEl>
                                        <p:attrNameLst>
                                          <p:attrName>style.visibility</p:attrName>
                                        </p:attrNameLst>
                                      </p:cBhvr>
                                      <p:to>
                                        <p:strVal val="visible"/>
                                      </p:to>
                                    </p:set>
                                    <p:anim calcmode="lin" valueType="num">
                                      <p:cBhvr>
                                        <p:cTn id="14"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15"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16"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17" dur="1000"/>
                                        <p:tgtEl>
                                          <p:spTgt spid="11">
                                            <p:txEl>
                                              <p:pRg st="4" end="4"/>
                                            </p:txEl>
                                          </p:spTgt>
                                        </p:tgtEl>
                                      </p:cBhvr>
                                    </p:animEffect>
                                  </p:childTnLst>
                                </p:cTn>
                              </p:par>
                              <p:par>
                                <p:cTn id="18" presetID="31" presetClass="entr" presetSubtype="0" fill="hold" nodeType="withEffect">
                                  <p:stCondLst>
                                    <p:cond delay="0"/>
                                  </p:stCondLst>
                                  <p:childTnLst>
                                    <p:set>
                                      <p:cBhvr>
                                        <p:cTn id="19" dur="1" fill="hold">
                                          <p:stCondLst>
                                            <p:cond delay="0"/>
                                          </p:stCondLst>
                                        </p:cTn>
                                        <p:tgtEl>
                                          <p:spTgt spid="11">
                                            <p:txEl>
                                              <p:pRg st="6" end="6"/>
                                            </p:txEl>
                                          </p:spTgt>
                                        </p:tgtEl>
                                        <p:attrNameLst>
                                          <p:attrName>style.visibility</p:attrName>
                                        </p:attrNameLst>
                                      </p:cBhvr>
                                      <p:to>
                                        <p:strVal val="visible"/>
                                      </p:to>
                                    </p:set>
                                    <p:anim calcmode="lin" valueType="num">
                                      <p:cBhvr>
                                        <p:cTn id="20" dur="1000" fill="hold"/>
                                        <p:tgtEl>
                                          <p:spTgt spid="11">
                                            <p:txEl>
                                              <p:pRg st="6" end="6"/>
                                            </p:txEl>
                                          </p:spTgt>
                                        </p:tgtEl>
                                        <p:attrNameLst>
                                          <p:attrName>ppt_w</p:attrName>
                                        </p:attrNameLst>
                                      </p:cBhvr>
                                      <p:tavLst>
                                        <p:tav tm="0">
                                          <p:val>
                                            <p:fltVal val="0"/>
                                          </p:val>
                                        </p:tav>
                                        <p:tav tm="100000">
                                          <p:val>
                                            <p:strVal val="#ppt_w"/>
                                          </p:val>
                                        </p:tav>
                                      </p:tavLst>
                                    </p:anim>
                                    <p:anim calcmode="lin" valueType="num">
                                      <p:cBhvr>
                                        <p:cTn id="21" dur="1000" fill="hold"/>
                                        <p:tgtEl>
                                          <p:spTgt spid="11">
                                            <p:txEl>
                                              <p:pRg st="6" end="6"/>
                                            </p:txEl>
                                          </p:spTgt>
                                        </p:tgtEl>
                                        <p:attrNameLst>
                                          <p:attrName>ppt_h</p:attrName>
                                        </p:attrNameLst>
                                      </p:cBhvr>
                                      <p:tavLst>
                                        <p:tav tm="0">
                                          <p:val>
                                            <p:fltVal val="0"/>
                                          </p:val>
                                        </p:tav>
                                        <p:tav tm="100000">
                                          <p:val>
                                            <p:strVal val="#ppt_h"/>
                                          </p:val>
                                        </p:tav>
                                      </p:tavLst>
                                    </p:anim>
                                    <p:anim calcmode="lin" valueType="num">
                                      <p:cBhvr>
                                        <p:cTn id="22" dur="1000" fill="hold"/>
                                        <p:tgtEl>
                                          <p:spTgt spid="11">
                                            <p:txEl>
                                              <p:pRg st="6" end="6"/>
                                            </p:txEl>
                                          </p:spTgt>
                                        </p:tgtEl>
                                        <p:attrNameLst>
                                          <p:attrName>style.rotation</p:attrName>
                                        </p:attrNameLst>
                                      </p:cBhvr>
                                      <p:tavLst>
                                        <p:tav tm="0">
                                          <p:val>
                                            <p:fltVal val="90"/>
                                          </p:val>
                                        </p:tav>
                                        <p:tav tm="100000">
                                          <p:val>
                                            <p:fltVal val="0"/>
                                          </p:val>
                                        </p:tav>
                                      </p:tavLst>
                                    </p:anim>
                                    <p:animEffect transition="in" filter="fade">
                                      <p:cBhvr>
                                        <p:cTn id="23" dur="10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C34A4475-365F-4381-A542-4698D6377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822960" cy="1097280"/>
            <a:chOff x="11094720" y="0"/>
            <a:chExt cx="1097280" cy="1097280"/>
          </a:xfrm>
        </p:grpSpPr>
        <p:sp>
          <p:nvSpPr>
            <p:cNvPr id="13" name="Isosceles Triangle 12">
              <a:extLst>
                <a:ext uri="{FF2B5EF4-FFF2-40B4-BE49-F238E27FC236}">
                  <a16:creationId xmlns:a16="http://schemas.microsoft.com/office/drawing/2014/main" id="{148F8F8B-B172-475E-9119-57F2A1C87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B0349D0-97A5-4654-A515-C72EA9E0B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83455" y="4601497"/>
            <a:ext cx="760545" cy="2017580"/>
            <a:chOff x="11177940" y="4601497"/>
            <a:chExt cx="1014060" cy="2017580"/>
          </a:xfrm>
        </p:grpSpPr>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6E93A93D-B306-1A44-9539-5D01266AEF6C}"/>
              </a:ext>
            </a:extLst>
          </p:cNvPr>
          <p:cNvSpPr/>
          <p:nvPr/>
        </p:nvSpPr>
        <p:spPr>
          <a:xfrm>
            <a:off x="253126" y="713131"/>
            <a:ext cx="8637748" cy="4801314"/>
          </a:xfrm>
          <a:prstGeom prst="rect">
            <a:avLst/>
          </a:prstGeom>
        </p:spPr>
        <p:txBody>
          <a:bodyPr wrap="square">
            <a:spAutoFit/>
          </a:bodyPr>
          <a:lstStyle/>
          <a:p>
            <a:pPr lvl="0" algn="ctr"/>
            <a:r>
              <a:rPr lang="en-US" b="1" dirty="0"/>
              <a:t>Those Who Were Saved In The Ark (Abrahamic Covenant).</a:t>
            </a:r>
          </a:p>
          <a:p>
            <a:pPr marL="342900" lvl="0" indent="-342900">
              <a:buFont typeface="+mj-lt"/>
              <a:buAutoNum type="arabicPeriod"/>
            </a:pPr>
            <a:endParaRPr lang="en-US" dirty="0"/>
          </a:p>
          <a:p>
            <a:pPr marL="342900" lvl="0" indent="-342900">
              <a:buFont typeface="+mj-lt"/>
              <a:buAutoNum type="arabicPeriod"/>
            </a:pPr>
            <a:r>
              <a:rPr lang="en-US" dirty="0"/>
              <a:t>Noah types Jesus.</a:t>
            </a:r>
          </a:p>
          <a:p>
            <a:pPr marL="342900" lvl="0" indent="-342900">
              <a:buFont typeface="+mj-lt"/>
              <a:buAutoNum type="arabicPeriod"/>
            </a:pPr>
            <a:endParaRPr lang="en-US" dirty="0"/>
          </a:p>
          <a:p>
            <a:pPr marL="342900" lvl="0" indent="-342900">
              <a:buFont typeface="+mj-lt"/>
              <a:buAutoNum type="arabicPeriod"/>
            </a:pPr>
            <a:r>
              <a:rPr lang="en-US" dirty="0"/>
              <a:t>His Wife types the elect Church.</a:t>
            </a:r>
          </a:p>
          <a:p>
            <a:pPr marL="342900" lvl="0" indent="-342900">
              <a:buFont typeface="+mj-lt"/>
              <a:buAutoNum type="arabicPeriod"/>
            </a:pPr>
            <a:endParaRPr lang="en-US" dirty="0"/>
          </a:p>
          <a:p>
            <a:pPr marL="342900" lvl="0" indent="-342900">
              <a:buFont typeface="+mj-lt"/>
              <a:buAutoNum type="arabicPeriod"/>
            </a:pPr>
            <a:r>
              <a:rPr lang="en-US" dirty="0"/>
              <a:t>Shem and his Wife type the Ancient Worthies, the leaders and the led.</a:t>
            </a:r>
          </a:p>
          <a:p>
            <a:pPr marL="342900" lvl="0" indent="-342900">
              <a:buFont typeface="+mj-lt"/>
              <a:buAutoNum type="arabicPeriod"/>
            </a:pPr>
            <a:endParaRPr lang="en-US" dirty="0"/>
          </a:p>
          <a:p>
            <a:pPr marL="342900" lvl="0" indent="-342900">
              <a:buFont typeface="+mj-lt"/>
              <a:buAutoNum type="arabicPeriod"/>
            </a:pPr>
            <a:r>
              <a:rPr lang="en-US" dirty="0"/>
              <a:t>Japhet and his Wife type the Great Company, the leaders and the led.</a:t>
            </a:r>
          </a:p>
          <a:p>
            <a:pPr marL="342900" lvl="0" indent="-342900">
              <a:buFont typeface="+mj-lt"/>
              <a:buAutoNum type="arabicPeriod"/>
            </a:pPr>
            <a:endParaRPr lang="en-US" dirty="0"/>
          </a:p>
          <a:p>
            <a:pPr marL="342900" lvl="0" indent="-342900">
              <a:buFont typeface="+mj-lt"/>
              <a:buAutoNum type="arabicPeriod"/>
            </a:pPr>
            <a:r>
              <a:rPr lang="en-US" dirty="0"/>
              <a:t>Ham and his Wife type the Youthful Worthies, the leaders and the led.</a:t>
            </a:r>
          </a:p>
          <a:p>
            <a:pPr marL="342900" lvl="0" indent="-342900">
              <a:buFont typeface="+mj-lt"/>
              <a:buAutoNum type="arabicPeriod"/>
            </a:pPr>
            <a:endParaRPr lang="en-US" dirty="0"/>
          </a:p>
          <a:p>
            <a:pPr marL="342900" lvl="0" indent="-342900">
              <a:buFont typeface="+mj-lt"/>
              <a:buAutoNum type="arabicPeriod"/>
            </a:pPr>
            <a:r>
              <a:rPr lang="en-US" dirty="0"/>
              <a:t>The clean animals type the believing Jews who will be saved, and those persistently tentatively justified who will be saved (ten groups of the Quasi Elect).</a:t>
            </a:r>
          </a:p>
          <a:p>
            <a:pPr marL="342900" lvl="0" indent="-342900">
              <a:buFont typeface="+mj-lt"/>
              <a:buAutoNum type="arabicPeriod"/>
            </a:pPr>
            <a:endParaRPr lang="en-US" dirty="0"/>
          </a:p>
          <a:p>
            <a:pPr marL="342900" lvl="0" indent="-342900">
              <a:buFont typeface="+mj-lt"/>
              <a:buAutoNum type="arabicPeriod"/>
            </a:pPr>
            <a:r>
              <a:rPr lang="en-US" dirty="0"/>
              <a:t>And the unclean animals represent those out of the unclean world that will be save during the millennial reign of Christ.</a:t>
            </a:r>
          </a:p>
        </p:txBody>
      </p:sp>
    </p:spTree>
    <p:extLst>
      <p:ext uri="{BB962C8B-B14F-4D97-AF65-F5344CB8AC3E}">
        <p14:creationId xmlns:p14="http://schemas.microsoft.com/office/powerpoint/2010/main" val="2070148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15">
                                            <p:txEl>
                                              <p:pRg st="2" end="2"/>
                                            </p:txEl>
                                          </p:spTgt>
                                        </p:tgtEl>
                                        <p:attrNameLst>
                                          <p:attrName>style.visibility</p:attrName>
                                        </p:attrNameLst>
                                      </p:cBhvr>
                                      <p:to>
                                        <p:strVal val="visible"/>
                                      </p:to>
                                    </p:set>
                                    <p:anim calcmode="lin" valueType="num">
                                      <p:cBhvr>
                                        <p:cTn id="7" dur="500" fill="hold"/>
                                        <p:tgtEl>
                                          <p:spTgt spid="15">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xEl>
                                              <p:pRg st="2" end="2"/>
                                            </p:txEl>
                                          </p:spTgt>
                                        </p:tgtEl>
                                        <p:attrNameLst>
                                          <p:attrName>ppt_y</p:attrName>
                                        </p:attrNameLst>
                                      </p:cBhvr>
                                      <p:tavLst>
                                        <p:tav tm="0">
                                          <p:val>
                                            <p:strVal val="#ppt_y"/>
                                          </p:val>
                                        </p:tav>
                                        <p:tav tm="100000">
                                          <p:val>
                                            <p:strVal val="#ppt_y"/>
                                          </p:val>
                                        </p:tav>
                                      </p:tavLst>
                                    </p:anim>
                                    <p:anim calcmode="lin" valueType="num">
                                      <p:cBhvr>
                                        <p:cTn id="9" dur="500" fill="hold"/>
                                        <p:tgtEl>
                                          <p:spTgt spid="15">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nodeType="clickEffect">
                                  <p:stCondLst>
                                    <p:cond delay="0"/>
                                  </p:stCondLst>
                                  <p:childTnLst>
                                    <p:set>
                                      <p:cBhvr>
                                        <p:cTn id="15" dur="1" fill="hold">
                                          <p:stCondLst>
                                            <p:cond delay="0"/>
                                          </p:stCondLst>
                                        </p:cTn>
                                        <p:tgtEl>
                                          <p:spTgt spid="15">
                                            <p:txEl>
                                              <p:pRg st="4" end="4"/>
                                            </p:txEl>
                                          </p:spTgt>
                                        </p:tgtEl>
                                        <p:attrNameLst>
                                          <p:attrName>style.visibility</p:attrName>
                                        </p:attrNameLst>
                                      </p:cBhvr>
                                      <p:to>
                                        <p:strVal val="visible"/>
                                      </p:to>
                                    </p:set>
                                    <p:anim calcmode="lin" valueType="num">
                                      <p:cBhvr>
                                        <p:cTn id="16" dur="1000" fill="hold"/>
                                        <p:tgtEl>
                                          <p:spTgt spid="15">
                                            <p:txEl>
                                              <p:pRg st="4" end="4"/>
                                            </p:txEl>
                                          </p:spTgt>
                                        </p:tgtEl>
                                        <p:attrNameLst>
                                          <p:attrName>ppt_w</p:attrName>
                                        </p:attrNameLst>
                                      </p:cBhvr>
                                      <p:tavLst>
                                        <p:tav tm="0">
                                          <p:val>
                                            <p:fltVal val="0"/>
                                          </p:val>
                                        </p:tav>
                                        <p:tav tm="100000">
                                          <p:val>
                                            <p:strVal val="#ppt_w"/>
                                          </p:val>
                                        </p:tav>
                                      </p:tavLst>
                                    </p:anim>
                                    <p:anim calcmode="lin" valueType="num">
                                      <p:cBhvr>
                                        <p:cTn id="17" dur="1000" fill="hold"/>
                                        <p:tgtEl>
                                          <p:spTgt spid="15">
                                            <p:txEl>
                                              <p:pRg st="4" end="4"/>
                                            </p:txEl>
                                          </p:spTgt>
                                        </p:tgtEl>
                                        <p:attrNameLst>
                                          <p:attrName>ppt_h</p:attrName>
                                        </p:attrNameLst>
                                      </p:cBhvr>
                                      <p:tavLst>
                                        <p:tav tm="0">
                                          <p:val>
                                            <p:fltVal val="0"/>
                                          </p:val>
                                        </p:tav>
                                        <p:tav tm="100000">
                                          <p:val>
                                            <p:strVal val="#ppt_h"/>
                                          </p:val>
                                        </p:tav>
                                      </p:tavLst>
                                    </p:anim>
                                    <p:anim calcmode="lin" valueType="num">
                                      <p:cBhvr>
                                        <p:cTn id="18" dur="1000" fill="hold"/>
                                        <p:tgtEl>
                                          <p:spTgt spid="1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1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15">
                                            <p:txEl>
                                              <p:pRg st="6" end="6"/>
                                            </p:txEl>
                                          </p:spTgt>
                                        </p:tgtEl>
                                        <p:attrNameLst>
                                          <p:attrName>style.visibility</p:attrName>
                                        </p:attrNameLst>
                                      </p:cBhvr>
                                      <p:to>
                                        <p:strVal val="visible"/>
                                      </p:to>
                                    </p:set>
                                    <p:animEffect transition="in" filter="fade">
                                      <p:cBhvr>
                                        <p:cTn id="24" dur="2000"/>
                                        <p:tgtEl>
                                          <p:spTgt spid="15">
                                            <p:txEl>
                                              <p:pRg st="6" end="6"/>
                                            </p:txEl>
                                          </p:spTgt>
                                        </p:tgtEl>
                                      </p:cBhvr>
                                    </p:animEffect>
                                    <p:anim calcmode="lin" valueType="num">
                                      <p:cBhvr>
                                        <p:cTn id="25" dur="2000" fill="hold"/>
                                        <p:tgtEl>
                                          <p:spTgt spid="15">
                                            <p:txEl>
                                              <p:pRg st="6" end="6"/>
                                            </p:txEl>
                                          </p:spTgt>
                                        </p:tgtEl>
                                        <p:attrNameLst>
                                          <p:attrName>style.rotation</p:attrName>
                                        </p:attrNameLst>
                                      </p:cBhvr>
                                      <p:tavLst>
                                        <p:tav tm="0">
                                          <p:val>
                                            <p:fltVal val="720"/>
                                          </p:val>
                                        </p:tav>
                                        <p:tav tm="100000">
                                          <p:val>
                                            <p:fltVal val="0"/>
                                          </p:val>
                                        </p:tav>
                                      </p:tavLst>
                                    </p:anim>
                                    <p:anim calcmode="lin" valueType="num">
                                      <p:cBhvr>
                                        <p:cTn id="26" dur="2000" fill="hold"/>
                                        <p:tgtEl>
                                          <p:spTgt spid="15">
                                            <p:txEl>
                                              <p:pRg st="6" end="6"/>
                                            </p:txEl>
                                          </p:spTgt>
                                        </p:tgtEl>
                                        <p:attrNameLst>
                                          <p:attrName>ppt_h</p:attrName>
                                        </p:attrNameLst>
                                      </p:cBhvr>
                                      <p:tavLst>
                                        <p:tav tm="0">
                                          <p:val>
                                            <p:fltVal val="0"/>
                                          </p:val>
                                        </p:tav>
                                        <p:tav tm="100000">
                                          <p:val>
                                            <p:strVal val="#ppt_h"/>
                                          </p:val>
                                        </p:tav>
                                      </p:tavLst>
                                    </p:anim>
                                    <p:anim calcmode="lin" valueType="num">
                                      <p:cBhvr>
                                        <p:cTn id="27" dur="2000" fill="hold"/>
                                        <p:tgtEl>
                                          <p:spTgt spid="15">
                                            <p:txEl>
                                              <p:pRg st="6" end="6"/>
                                            </p:txEl>
                                          </p:spTgt>
                                        </p:tgtEl>
                                        <p:attrNameLst>
                                          <p:attrName>ppt_w</p:attrName>
                                        </p:attrNameLst>
                                      </p:cBhvr>
                                      <p:tavLst>
                                        <p:tav tm="0">
                                          <p:val>
                                            <p:fltVal val="0"/>
                                          </p:val>
                                        </p:tav>
                                        <p:tav tm="100000">
                                          <p:val>
                                            <p:strVal val="#ppt_w"/>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nodeType="clickEffect">
                                  <p:stCondLst>
                                    <p:cond delay="0"/>
                                  </p:stCondLst>
                                  <p:childTnLst>
                                    <p:set>
                                      <p:cBhvr>
                                        <p:cTn id="31" dur="1" fill="hold">
                                          <p:stCondLst>
                                            <p:cond delay="0"/>
                                          </p:stCondLst>
                                        </p:cTn>
                                        <p:tgtEl>
                                          <p:spTgt spid="15">
                                            <p:txEl>
                                              <p:pRg st="8" end="8"/>
                                            </p:txEl>
                                          </p:spTgt>
                                        </p:tgtEl>
                                        <p:attrNameLst>
                                          <p:attrName>style.visibility</p:attrName>
                                        </p:attrNameLst>
                                      </p:cBhvr>
                                      <p:to>
                                        <p:strVal val="visible"/>
                                      </p:to>
                                    </p:set>
                                    <p:animEffect transition="in" filter="fade">
                                      <p:cBhvr>
                                        <p:cTn id="32" dur="800" decel="100000"/>
                                        <p:tgtEl>
                                          <p:spTgt spid="15">
                                            <p:txEl>
                                              <p:pRg st="8" end="8"/>
                                            </p:txEl>
                                          </p:spTgt>
                                        </p:tgtEl>
                                      </p:cBhvr>
                                    </p:animEffect>
                                    <p:anim calcmode="lin" valueType="num">
                                      <p:cBhvr>
                                        <p:cTn id="33" dur="800" decel="100000" fill="hold"/>
                                        <p:tgtEl>
                                          <p:spTgt spid="15">
                                            <p:txEl>
                                              <p:pRg st="8" end="8"/>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15">
                                            <p:txEl>
                                              <p:pRg st="8" end="8"/>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15">
                                            <p:txEl>
                                              <p:pRg st="8" end="8"/>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15">
                                            <p:txEl>
                                              <p:pRg st="8" end="8"/>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15">
                                            <p:txEl>
                                              <p:pRg st="8" end="8"/>
                                            </p:txEl>
                                          </p:spTgt>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nodeType="clickEffect">
                                  <p:stCondLst>
                                    <p:cond delay="0"/>
                                  </p:stCondLst>
                                  <p:childTnLst>
                                    <p:set>
                                      <p:cBhvr>
                                        <p:cTn id="41" dur="1" fill="hold">
                                          <p:stCondLst>
                                            <p:cond delay="0"/>
                                          </p:stCondLst>
                                        </p:cTn>
                                        <p:tgtEl>
                                          <p:spTgt spid="15">
                                            <p:txEl>
                                              <p:pRg st="10" end="10"/>
                                            </p:txEl>
                                          </p:spTgt>
                                        </p:tgtEl>
                                        <p:attrNameLst>
                                          <p:attrName>style.visibility</p:attrName>
                                        </p:attrNameLst>
                                      </p:cBhvr>
                                      <p:to>
                                        <p:strVal val="visible"/>
                                      </p:to>
                                    </p:set>
                                    <p:animEffect transition="in" filter="fade">
                                      <p:cBhvr>
                                        <p:cTn id="42" dur="1000"/>
                                        <p:tgtEl>
                                          <p:spTgt spid="15">
                                            <p:txEl>
                                              <p:pRg st="10" end="10"/>
                                            </p:txEl>
                                          </p:spTgt>
                                        </p:tgtEl>
                                      </p:cBhvr>
                                    </p:animEffect>
                                    <p:anim calcmode="lin" valueType="num">
                                      <p:cBhvr>
                                        <p:cTn id="43" dur="1000" fill="hold"/>
                                        <p:tgtEl>
                                          <p:spTgt spid="15">
                                            <p:txEl>
                                              <p:pRg st="10" end="10"/>
                                            </p:txEl>
                                          </p:spTgt>
                                        </p:tgtEl>
                                        <p:attrNameLst>
                                          <p:attrName>ppt_x</p:attrName>
                                        </p:attrNameLst>
                                      </p:cBhvr>
                                      <p:tavLst>
                                        <p:tav tm="0">
                                          <p:val>
                                            <p:strVal val="#ppt_x"/>
                                          </p:val>
                                        </p:tav>
                                        <p:tav tm="100000">
                                          <p:val>
                                            <p:strVal val="#ppt_x"/>
                                          </p:val>
                                        </p:tav>
                                      </p:tavLst>
                                    </p:anim>
                                    <p:anim calcmode="lin" valueType="num">
                                      <p:cBhvr>
                                        <p:cTn id="44" dur="900" decel="100000" fill="hold"/>
                                        <p:tgtEl>
                                          <p:spTgt spid="15">
                                            <p:txEl>
                                              <p:pRg st="10" end="10"/>
                                            </p:txEl>
                                          </p:spTgt>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5">
                                            <p:txEl>
                                              <p:pRg st="10" end="10"/>
                                            </p:txEl>
                                          </p:spTgt>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2" presetClass="entr" presetSubtype="0" fill="hold" nodeType="clickEffect">
                                  <p:stCondLst>
                                    <p:cond delay="0"/>
                                  </p:stCondLst>
                                  <p:childTnLst>
                                    <p:set>
                                      <p:cBhvr>
                                        <p:cTn id="49" dur="1" fill="hold">
                                          <p:stCondLst>
                                            <p:cond delay="0"/>
                                          </p:stCondLst>
                                        </p:cTn>
                                        <p:tgtEl>
                                          <p:spTgt spid="15">
                                            <p:txEl>
                                              <p:pRg st="12" end="12"/>
                                            </p:txEl>
                                          </p:spTgt>
                                        </p:tgtEl>
                                        <p:attrNameLst>
                                          <p:attrName>style.visibility</p:attrName>
                                        </p:attrNameLst>
                                      </p:cBhvr>
                                      <p:to>
                                        <p:strVal val="visible"/>
                                      </p:to>
                                    </p:set>
                                    <p:animScale>
                                      <p:cBhvr>
                                        <p:cTn id="50" dur="1000" decel="50000" fill="hold">
                                          <p:stCondLst>
                                            <p:cond delay="0"/>
                                          </p:stCondLst>
                                        </p:cTn>
                                        <p:tgtEl>
                                          <p:spTgt spid="15">
                                            <p:txEl>
                                              <p:pRg st="12" end="1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15">
                                            <p:txEl>
                                              <p:pRg st="12" end="12"/>
                                            </p:txEl>
                                          </p:spTgt>
                                        </p:tgtEl>
                                        <p:attrNameLst>
                                          <p:attrName>ppt_x</p:attrName>
                                          <p:attrName>ppt_y</p:attrName>
                                        </p:attrNameLst>
                                      </p:cBhvr>
                                    </p:animMotion>
                                    <p:animEffect transition="in" filter="fade">
                                      <p:cBhvr>
                                        <p:cTn id="52" dur="1000"/>
                                        <p:tgtEl>
                                          <p:spTgt spid="15">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15">
                                            <p:txEl>
                                              <p:pRg st="14" end="14"/>
                                            </p:txEl>
                                          </p:spTgt>
                                        </p:tgtEl>
                                        <p:attrNameLst>
                                          <p:attrName>style.visibility</p:attrName>
                                        </p:attrNameLst>
                                      </p:cBhvr>
                                      <p:to>
                                        <p:strVal val="visible"/>
                                      </p:to>
                                    </p:set>
                                    <p:anim calcmode="lin" valueType="num">
                                      <p:cBhvr>
                                        <p:cTn id="57" dur="500" fill="hold"/>
                                        <p:tgtEl>
                                          <p:spTgt spid="15">
                                            <p:txEl>
                                              <p:pRg st="14" end="14"/>
                                            </p:txEl>
                                          </p:spTgt>
                                        </p:tgtEl>
                                        <p:attrNameLst>
                                          <p:attrName>ppt_w</p:attrName>
                                        </p:attrNameLst>
                                      </p:cBhvr>
                                      <p:tavLst>
                                        <p:tav tm="0">
                                          <p:val>
                                            <p:fltVal val="0"/>
                                          </p:val>
                                        </p:tav>
                                        <p:tav tm="100000">
                                          <p:val>
                                            <p:strVal val="#ppt_w"/>
                                          </p:val>
                                        </p:tav>
                                      </p:tavLst>
                                    </p:anim>
                                    <p:anim calcmode="lin" valueType="num">
                                      <p:cBhvr>
                                        <p:cTn id="58" dur="500" fill="hold"/>
                                        <p:tgtEl>
                                          <p:spTgt spid="15">
                                            <p:txEl>
                                              <p:pRg st="14" end="1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607694" y="649480"/>
            <a:ext cx="4916510" cy="5546047"/>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1700"/>
              <a:t>The flood lasted one year or 365 days. </a:t>
            </a:r>
          </a:p>
          <a:p>
            <a:pPr indent="-228600" defTabSz="914400">
              <a:lnSpc>
                <a:spcPct val="90000"/>
              </a:lnSpc>
              <a:spcAft>
                <a:spcPts val="600"/>
              </a:spcAft>
              <a:buFont typeface="Arial" panose="020B0604020202020204" pitchFamily="34" charset="0"/>
              <a:buChar char="•"/>
            </a:pPr>
            <a:endParaRPr lang="en-US" sz="1700"/>
          </a:p>
          <a:p>
            <a:pPr indent="-228600" defTabSz="914400">
              <a:lnSpc>
                <a:spcPct val="90000"/>
              </a:lnSpc>
              <a:spcAft>
                <a:spcPts val="600"/>
              </a:spcAft>
              <a:buFont typeface="Arial" panose="020B0604020202020204" pitchFamily="34" charset="0"/>
              <a:buChar char="•"/>
            </a:pPr>
            <a:r>
              <a:rPr lang="en-US" sz="1700"/>
              <a:t>The antitypical period typed by the flood year started April 2045 BC with God making the covenant with Abraham and ended October 1881 at the end of the general call. </a:t>
            </a:r>
          </a:p>
          <a:p>
            <a:pPr indent="-228600" defTabSz="914400">
              <a:lnSpc>
                <a:spcPct val="90000"/>
              </a:lnSpc>
              <a:spcAft>
                <a:spcPts val="600"/>
              </a:spcAft>
              <a:buFont typeface="Arial" panose="020B0604020202020204" pitchFamily="34" charset="0"/>
              <a:buChar char="•"/>
            </a:pPr>
            <a:endParaRPr lang="en-US" sz="1700"/>
          </a:p>
          <a:p>
            <a:pPr indent="-228600" defTabSz="914400">
              <a:lnSpc>
                <a:spcPct val="90000"/>
              </a:lnSpc>
              <a:spcAft>
                <a:spcPts val="600"/>
              </a:spcAft>
              <a:buFont typeface="Arial" panose="020B0604020202020204" pitchFamily="34" charset="0"/>
              <a:buChar char="•"/>
            </a:pPr>
            <a:r>
              <a:rPr lang="en-US" sz="1700"/>
              <a:t>The total number of years typed are 3925.5</a:t>
            </a:r>
          </a:p>
          <a:p>
            <a:pPr indent="-228600" defTabSz="914400">
              <a:lnSpc>
                <a:spcPct val="90000"/>
              </a:lnSpc>
              <a:spcAft>
                <a:spcPts val="600"/>
              </a:spcAft>
              <a:buFont typeface="Arial" panose="020B0604020202020204" pitchFamily="34" charset="0"/>
              <a:buChar char="•"/>
            </a:pPr>
            <a:endParaRPr lang="en-US" sz="1700"/>
          </a:p>
          <a:p>
            <a:pPr indent="-228600" defTabSz="914400">
              <a:lnSpc>
                <a:spcPct val="90000"/>
              </a:lnSpc>
              <a:spcAft>
                <a:spcPts val="600"/>
              </a:spcAft>
              <a:buFont typeface="Arial" panose="020B0604020202020204" pitchFamily="34" charset="0"/>
              <a:buChar char="•"/>
            </a:pPr>
            <a:r>
              <a:rPr lang="en-US" sz="1700"/>
              <a:t>3925.5 ÷ 365 = 10.7547945 years per typical flood day.</a:t>
            </a:r>
          </a:p>
          <a:p>
            <a:pPr indent="-228600" defTabSz="914400">
              <a:lnSpc>
                <a:spcPct val="90000"/>
              </a:lnSpc>
              <a:spcAft>
                <a:spcPts val="600"/>
              </a:spcAft>
              <a:buFont typeface="Arial" panose="020B0604020202020204" pitchFamily="34" charset="0"/>
              <a:buChar char="•"/>
            </a:pPr>
            <a:endParaRPr lang="en-US" sz="1700"/>
          </a:p>
          <a:p>
            <a:pPr indent="-228600" defTabSz="914400">
              <a:lnSpc>
                <a:spcPct val="90000"/>
              </a:lnSpc>
              <a:spcAft>
                <a:spcPts val="600"/>
              </a:spcAft>
              <a:buFont typeface="Arial" panose="020B0604020202020204" pitchFamily="34" charset="0"/>
              <a:buChar char="•"/>
            </a:pPr>
            <a:r>
              <a:rPr lang="en-US" sz="1700"/>
              <a:t>The pertinent events described always occur within 10.7547945 years before the antitypical year that is mentioned.</a:t>
            </a:r>
          </a:p>
        </p:txBody>
      </p:sp>
    </p:spTree>
    <p:extLst>
      <p:ext uri="{BB962C8B-B14F-4D97-AF65-F5344CB8AC3E}">
        <p14:creationId xmlns:p14="http://schemas.microsoft.com/office/powerpoint/2010/main" val="9107194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E752EBC7-D708-ED4F-8DBA-8F4340B2F4ED}"/>
              </a:ext>
            </a:extLst>
          </p:cNvPr>
          <p:cNvGraphicFramePr>
            <a:graphicFrameLocks noGrp="1"/>
          </p:cNvGraphicFramePr>
          <p:nvPr>
            <p:extLst>
              <p:ext uri="{D42A27DB-BD31-4B8C-83A1-F6EECF244321}">
                <p14:modId xmlns:p14="http://schemas.microsoft.com/office/powerpoint/2010/main" val="155827993"/>
              </p:ext>
            </p:extLst>
          </p:nvPr>
        </p:nvGraphicFramePr>
        <p:xfrm>
          <a:off x="272374" y="648253"/>
          <a:ext cx="8638162" cy="5440624"/>
        </p:xfrm>
        <a:graphic>
          <a:graphicData uri="http://schemas.openxmlformats.org/drawingml/2006/table">
            <a:tbl>
              <a:tblPr firstRow="1" firstCol="1" bandRow="1">
                <a:tableStyleId>{5C22544A-7EE6-4342-B048-85BDC9FD1C3A}</a:tableStyleId>
              </a:tblPr>
              <a:tblGrid>
                <a:gridCol w="1867711">
                  <a:extLst>
                    <a:ext uri="{9D8B030D-6E8A-4147-A177-3AD203B41FA5}">
                      <a16:colId xmlns:a16="http://schemas.microsoft.com/office/drawing/2014/main" val="1506322703"/>
                    </a:ext>
                  </a:extLst>
                </a:gridCol>
                <a:gridCol w="739302">
                  <a:extLst>
                    <a:ext uri="{9D8B030D-6E8A-4147-A177-3AD203B41FA5}">
                      <a16:colId xmlns:a16="http://schemas.microsoft.com/office/drawing/2014/main" val="735855284"/>
                    </a:ext>
                  </a:extLst>
                </a:gridCol>
                <a:gridCol w="1566153">
                  <a:extLst>
                    <a:ext uri="{9D8B030D-6E8A-4147-A177-3AD203B41FA5}">
                      <a16:colId xmlns:a16="http://schemas.microsoft.com/office/drawing/2014/main" val="1032813444"/>
                    </a:ext>
                  </a:extLst>
                </a:gridCol>
                <a:gridCol w="1196967">
                  <a:extLst>
                    <a:ext uri="{9D8B030D-6E8A-4147-A177-3AD203B41FA5}">
                      <a16:colId xmlns:a16="http://schemas.microsoft.com/office/drawing/2014/main" val="2773291526"/>
                    </a:ext>
                  </a:extLst>
                </a:gridCol>
                <a:gridCol w="3268029">
                  <a:extLst>
                    <a:ext uri="{9D8B030D-6E8A-4147-A177-3AD203B41FA5}">
                      <a16:colId xmlns:a16="http://schemas.microsoft.com/office/drawing/2014/main" val="3299785937"/>
                    </a:ext>
                  </a:extLst>
                </a:gridCol>
              </a:tblGrid>
              <a:tr h="501359">
                <a:tc>
                  <a:txBody>
                    <a:bodyPr/>
                    <a:lstStyle/>
                    <a:p>
                      <a:pPr marL="0" marR="274320">
                        <a:lnSpc>
                          <a:spcPct val="100000"/>
                        </a:lnSpc>
                        <a:spcBef>
                          <a:spcPts val="0"/>
                        </a:spcBef>
                        <a:spcAft>
                          <a:spcPts val="0"/>
                        </a:spcAft>
                      </a:pPr>
                      <a:r>
                        <a:rPr lang="en-US" sz="1400">
                          <a:effectLst/>
                        </a:rPr>
                        <a:t> </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u="sng" dirty="0">
                          <a:effectLst/>
                        </a:rPr>
                        <a:t>Days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u="sng" dirty="0">
                          <a:effectLst/>
                        </a:rPr>
                        <a:t>Years </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u="sng" dirty="0">
                          <a:effectLst/>
                        </a:rPr>
                        <a:t>Date</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rPr>
                        <a:t> </a:t>
                      </a:r>
                    </a:p>
                    <a:p>
                      <a:pPr marL="0" marR="0">
                        <a:spcBef>
                          <a:spcPts val="0"/>
                        </a:spcBef>
                        <a:spcAft>
                          <a:spcPts val="0"/>
                        </a:spcAft>
                      </a:pPr>
                      <a:r>
                        <a:rPr lang="en-US" sz="1400">
                          <a:effectLst/>
                        </a:rPr>
                        <a:t> </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extLst>
                  <a:ext uri="{0D108BD9-81ED-4DB2-BD59-A6C34878D82A}">
                    <a16:rowId xmlns:a16="http://schemas.microsoft.com/office/drawing/2014/main" val="788847932"/>
                  </a:ext>
                </a:extLst>
              </a:tr>
              <a:tr h="733470">
                <a:tc>
                  <a:txBody>
                    <a:bodyPr/>
                    <a:lstStyle/>
                    <a:p>
                      <a:pPr marL="0" marR="274320">
                        <a:lnSpc>
                          <a:spcPct val="100000"/>
                        </a:lnSpc>
                        <a:spcBef>
                          <a:spcPts val="0"/>
                        </a:spcBef>
                        <a:spcAft>
                          <a:spcPts val="0"/>
                        </a:spcAft>
                      </a:pPr>
                      <a:r>
                        <a:rPr lang="en-US" sz="1400">
                          <a:effectLst/>
                        </a:rPr>
                        <a:t> </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rPr>
                        <a:t> </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rPr>
                        <a:t> </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rPr>
                        <a:t>April 2045, B.C.</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rPr>
                        <a:t>Start of the Abrahamic Covenant </a:t>
                      </a:r>
                    </a:p>
                    <a:p>
                      <a:pPr marL="0" marR="0">
                        <a:spcBef>
                          <a:spcPts val="0"/>
                        </a:spcBef>
                        <a:spcAft>
                          <a:spcPts val="0"/>
                        </a:spcAft>
                      </a:pPr>
                      <a:r>
                        <a:rPr lang="en-US" sz="1400">
                          <a:effectLst/>
                        </a:rPr>
                        <a:t> </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extLst>
                  <a:ext uri="{0D108BD9-81ED-4DB2-BD59-A6C34878D82A}">
                    <a16:rowId xmlns:a16="http://schemas.microsoft.com/office/drawing/2014/main" val="1637490945"/>
                  </a:ext>
                </a:extLst>
              </a:tr>
              <a:tr h="733470">
                <a:tc>
                  <a:txBody>
                    <a:bodyPr/>
                    <a:lstStyle/>
                    <a:p>
                      <a:pPr marL="0" marR="274320">
                        <a:lnSpc>
                          <a:spcPct val="100000"/>
                        </a:lnSpc>
                        <a:spcBef>
                          <a:spcPts val="0"/>
                        </a:spcBef>
                        <a:spcAft>
                          <a:spcPts val="0"/>
                        </a:spcAft>
                      </a:pPr>
                      <a:r>
                        <a:rPr lang="en-US" sz="1400" u="sng" dirty="0">
                          <a:effectLst/>
                        </a:rPr>
                        <a:t>G</a:t>
                      </a:r>
                      <a:r>
                        <a:rPr lang="en-US" sz="1400" u="sng" spc="-5" dirty="0">
                          <a:effectLst/>
                        </a:rPr>
                        <a:t>e</a:t>
                      </a:r>
                      <a:r>
                        <a:rPr lang="en-US" sz="1400" u="sng" dirty="0">
                          <a:effectLst/>
                        </a:rPr>
                        <a:t>n. 7: 12</a:t>
                      </a:r>
                      <a:endParaRPr lang="en-US" sz="1400" dirty="0">
                        <a:effectLst/>
                      </a:endParaRPr>
                    </a:p>
                    <a:p>
                      <a:pPr marL="0" marR="274320">
                        <a:lnSpc>
                          <a:spcPct val="100000"/>
                        </a:lnSpc>
                        <a:spcBef>
                          <a:spcPts val="0"/>
                        </a:spcBef>
                        <a:spcAft>
                          <a:spcPts val="0"/>
                        </a:spcAft>
                      </a:pPr>
                      <a:r>
                        <a:rPr lang="en-US" sz="1400" dirty="0">
                          <a:effectLst/>
                        </a:rPr>
                        <a:t>40 days of rain.</a:t>
                      </a:r>
                    </a:p>
                    <a:p>
                      <a:pPr marL="0" marR="274320">
                        <a:lnSpc>
                          <a:spcPct val="100000"/>
                        </a:lnSpc>
                        <a:spcBef>
                          <a:spcPts val="0"/>
                        </a:spcBef>
                        <a:spcAft>
                          <a:spcPts val="0"/>
                        </a:spcAft>
                      </a:pPr>
                      <a:r>
                        <a:rPr lang="en-US" sz="1400" dirty="0">
                          <a:effectLst/>
                        </a:rPr>
                        <a:t> </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rPr>
                        <a:t>40</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rPr>
                        <a:t>430.19178080+</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spc="15">
                          <a:effectLst/>
                        </a:rPr>
                        <a:t>J</a:t>
                      </a:r>
                      <a:r>
                        <a:rPr lang="en-US" sz="1400">
                          <a:effectLst/>
                        </a:rPr>
                        <a:t>u</a:t>
                      </a:r>
                      <a:r>
                        <a:rPr lang="en-US" sz="1400" spc="15">
                          <a:effectLst/>
                        </a:rPr>
                        <a:t>l</a:t>
                      </a:r>
                      <a:r>
                        <a:rPr lang="en-US" sz="1400">
                          <a:effectLst/>
                        </a:rPr>
                        <a:t>y 1615, </a:t>
                      </a:r>
                      <a:r>
                        <a:rPr lang="en-US" sz="1400" spc="5">
                          <a:effectLst/>
                        </a:rPr>
                        <a:t>B</a:t>
                      </a:r>
                      <a:r>
                        <a:rPr lang="en-US" sz="1400">
                          <a:effectLst/>
                        </a:rPr>
                        <a:t>.</a:t>
                      </a:r>
                      <a:r>
                        <a:rPr lang="en-US" sz="1400" spc="5">
                          <a:effectLst/>
                        </a:rPr>
                        <a:t>C</a:t>
                      </a:r>
                      <a:r>
                        <a:rPr lang="en-US" sz="1400">
                          <a:effectLst/>
                        </a:rPr>
                        <a:t>.</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rPr>
                        <a:t>Law Covenant was made with Israel April 1615 B.C.</a:t>
                      </a:r>
                    </a:p>
                    <a:p>
                      <a:pPr marL="0" marR="0">
                        <a:spcBef>
                          <a:spcPts val="0"/>
                        </a:spcBef>
                        <a:spcAft>
                          <a:spcPts val="0"/>
                        </a:spcAft>
                      </a:pPr>
                      <a:r>
                        <a:rPr lang="en-US" sz="1400">
                          <a:effectLst/>
                        </a:rPr>
                        <a:t> </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extLst>
                  <a:ext uri="{0D108BD9-81ED-4DB2-BD59-A6C34878D82A}">
                    <a16:rowId xmlns:a16="http://schemas.microsoft.com/office/drawing/2014/main" val="2850830786"/>
                  </a:ext>
                </a:extLst>
              </a:tr>
              <a:tr h="1894023">
                <a:tc>
                  <a:txBody>
                    <a:bodyPr/>
                    <a:lstStyle/>
                    <a:p>
                      <a:pPr marL="0" marR="274320">
                        <a:lnSpc>
                          <a:spcPct val="100000"/>
                        </a:lnSpc>
                        <a:spcBef>
                          <a:spcPts val="0"/>
                        </a:spcBef>
                        <a:spcAft>
                          <a:spcPts val="0"/>
                        </a:spcAft>
                      </a:pPr>
                      <a:r>
                        <a:rPr lang="en-US" sz="1400" u="sng" dirty="0">
                          <a:effectLst/>
                        </a:rPr>
                        <a:t>Gen. 8: 4 </a:t>
                      </a:r>
                      <a:endParaRPr lang="en-US" sz="1400" dirty="0">
                        <a:effectLst/>
                      </a:endParaRPr>
                    </a:p>
                    <a:p>
                      <a:pPr marL="0" marR="274320">
                        <a:lnSpc>
                          <a:spcPct val="100000"/>
                        </a:lnSpc>
                        <a:spcBef>
                          <a:spcPts val="0"/>
                        </a:spcBef>
                        <a:spcAft>
                          <a:spcPts val="0"/>
                        </a:spcAft>
                      </a:pPr>
                      <a:r>
                        <a:rPr lang="en-US" sz="1400" dirty="0">
                          <a:effectLst/>
                        </a:rPr>
                        <a:t>The ark rested on mount Ararat.</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rPr>
                        <a:t>107</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rPr>
                        <a:t>1150.76301364+ </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rPr>
                        <a:t>April 464, B.C.</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rPr>
                        <a:t>Persian King Artaxerxes commissioned Ezra to return to Jerusalem with all Israelites such minded (Ez. 7: 1-28) and also provided for their help especially along religious lines in 468 B.C.</a:t>
                      </a:r>
                    </a:p>
                    <a:p>
                      <a:pPr marL="0" marR="0">
                        <a:spcBef>
                          <a:spcPts val="0"/>
                        </a:spcBef>
                        <a:spcAft>
                          <a:spcPts val="0"/>
                        </a:spcAft>
                      </a:pPr>
                      <a:r>
                        <a:rPr lang="en-US" sz="1400">
                          <a:effectLst/>
                        </a:rPr>
                        <a:t> </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extLst>
                  <a:ext uri="{0D108BD9-81ED-4DB2-BD59-A6C34878D82A}">
                    <a16:rowId xmlns:a16="http://schemas.microsoft.com/office/drawing/2014/main" val="3892377222"/>
                  </a:ext>
                </a:extLst>
              </a:tr>
              <a:tr h="1197691">
                <a:tc>
                  <a:txBody>
                    <a:bodyPr/>
                    <a:lstStyle/>
                    <a:p>
                      <a:pPr marL="0" marR="274320">
                        <a:lnSpc>
                          <a:spcPct val="100000"/>
                        </a:lnSpc>
                        <a:spcBef>
                          <a:spcPts val="0"/>
                        </a:spcBef>
                        <a:spcAft>
                          <a:spcPts val="0"/>
                        </a:spcAft>
                      </a:pPr>
                      <a:r>
                        <a:rPr lang="en-US" sz="1400" u="sng" dirty="0">
                          <a:effectLst/>
                        </a:rPr>
                        <a:t>Gen. 8: 3 </a:t>
                      </a:r>
                      <a:endParaRPr lang="en-US" sz="1400" dirty="0">
                        <a:effectLst/>
                      </a:endParaRPr>
                    </a:p>
                    <a:p>
                      <a:pPr marL="0" marR="274320">
                        <a:lnSpc>
                          <a:spcPct val="100000"/>
                        </a:lnSpc>
                        <a:spcBef>
                          <a:spcPts val="0"/>
                        </a:spcBef>
                        <a:spcAft>
                          <a:spcPts val="0"/>
                        </a:spcAft>
                      </a:pPr>
                      <a:r>
                        <a:rPr lang="en-US" sz="1400" dirty="0">
                          <a:effectLst/>
                        </a:rPr>
                        <a:t>Waters begin to subside.</a:t>
                      </a:r>
                    </a:p>
                    <a:p>
                      <a:pPr marL="0" marR="274320">
                        <a:lnSpc>
                          <a:spcPct val="100000"/>
                        </a:lnSpc>
                        <a:spcBef>
                          <a:spcPts val="0"/>
                        </a:spcBef>
                        <a:spcAft>
                          <a:spcPts val="0"/>
                        </a:spcAft>
                      </a:pPr>
                      <a:r>
                        <a:rPr lang="en-US" sz="1400" dirty="0">
                          <a:effectLst/>
                        </a:rPr>
                        <a:t> </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dirty="0">
                          <a:effectLst/>
                        </a:rPr>
                        <a:t>3</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dirty="0">
                          <a:effectLst/>
                        </a:rPr>
                        <a:t>32.26438356+</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dirty="0">
                          <a:effectLst/>
                        </a:rPr>
                        <a:t>July 432, B.C.</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dirty="0">
                          <a:effectLst/>
                        </a:rPr>
                        <a:t>Nehemiah finished the first twelve years of his reformatory and defensive work for Israel in Oct. 433 B.C. (Neh. 13: 6-31).</a:t>
                      </a:r>
                    </a:p>
                    <a:p>
                      <a:pPr marL="0" marR="0">
                        <a:spcBef>
                          <a:spcPts val="0"/>
                        </a:spcBef>
                        <a:spcAft>
                          <a:spcPts val="0"/>
                        </a:spcAft>
                      </a:pPr>
                      <a:r>
                        <a:rPr lang="en-US" sz="1400" dirty="0">
                          <a:effectLst/>
                        </a:rPr>
                        <a:t> </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137160" marR="137160" marT="137160" marB="137160"/>
                </a:tc>
                <a:extLst>
                  <a:ext uri="{0D108BD9-81ED-4DB2-BD59-A6C34878D82A}">
                    <a16:rowId xmlns:a16="http://schemas.microsoft.com/office/drawing/2014/main" val="3010124698"/>
                  </a:ext>
                </a:extLst>
              </a:tr>
            </a:tbl>
          </a:graphicData>
        </a:graphic>
      </p:graphicFrame>
    </p:spTree>
    <p:extLst>
      <p:ext uri="{BB962C8B-B14F-4D97-AF65-F5344CB8AC3E}">
        <p14:creationId xmlns:p14="http://schemas.microsoft.com/office/powerpoint/2010/main" val="13750082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B7E48B-E57F-1B4A-A866-15BFA6624B32}"/>
              </a:ext>
            </a:extLst>
          </p:cNvPr>
          <p:cNvSpPr/>
          <p:nvPr/>
        </p:nvSpPr>
        <p:spPr>
          <a:xfrm>
            <a:off x="400675" y="2784053"/>
            <a:ext cx="2792897" cy="338554"/>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And it came to pass, when men</a:t>
            </a:r>
            <a:endParaRPr lang="en-US" sz="1600" dirty="0"/>
          </a:p>
        </p:txBody>
      </p:sp>
      <p:sp>
        <p:nvSpPr>
          <p:cNvPr id="4" name="Rectangle 3">
            <a:extLst>
              <a:ext uri="{FF2B5EF4-FFF2-40B4-BE49-F238E27FC236}">
                <a16:creationId xmlns:a16="http://schemas.microsoft.com/office/drawing/2014/main" id="{EA242F70-DE1B-F44C-941A-0047367ED80D}"/>
              </a:ext>
            </a:extLst>
          </p:cNvPr>
          <p:cNvSpPr/>
          <p:nvPr/>
        </p:nvSpPr>
        <p:spPr>
          <a:xfrm>
            <a:off x="400673" y="3443006"/>
            <a:ext cx="2792897"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began to multiply on the face of the earth, </a:t>
            </a:r>
            <a:endParaRPr lang="en-US" sz="1600" dirty="0"/>
          </a:p>
        </p:txBody>
      </p:sp>
      <p:sp>
        <p:nvSpPr>
          <p:cNvPr id="5" name="Rectangle 4">
            <a:extLst>
              <a:ext uri="{FF2B5EF4-FFF2-40B4-BE49-F238E27FC236}">
                <a16:creationId xmlns:a16="http://schemas.microsoft.com/office/drawing/2014/main" id="{3DD8775C-14CF-D34E-A135-F96D0DEC6B19}"/>
              </a:ext>
            </a:extLst>
          </p:cNvPr>
          <p:cNvSpPr/>
          <p:nvPr/>
        </p:nvSpPr>
        <p:spPr>
          <a:xfrm>
            <a:off x="400673" y="4650693"/>
            <a:ext cx="2792897"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daughters were born unto them,</a:t>
            </a:r>
            <a:endParaRPr lang="en-US" sz="1600" dirty="0"/>
          </a:p>
        </p:txBody>
      </p:sp>
      <p:sp>
        <p:nvSpPr>
          <p:cNvPr id="6" name="Rectangle 5">
            <a:extLst>
              <a:ext uri="{FF2B5EF4-FFF2-40B4-BE49-F238E27FC236}">
                <a16:creationId xmlns:a16="http://schemas.microsoft.com/office/drawing/2014/main" id="{5CC6570C-98EA-9140-AA9D-3630D3C013E5}"/>
              </a:ext>
            </a:extLst>
          </p:cNvPr>
          <p:cNvSpPr/>
          <p:nvPr/>
        </p:nvSpPr>
        <p:spPr>
          <a:xfrm>
            <a:off x="400675" y="1996926"/>
            <a:ext cx="1620957" cy="461665"/>
          </a:xfrm>
          <a:prstGeom prst="rect">
            <a:avLst/>
          </a:prstGeom>
        </p:spPr>
        <p:txBody>
          <a:bodyPr wrap="none">
            <a:spAutoFit/>
          </a:bodyPr>
          <a:lstStyle/>
          <a:p>
            <a:pPr fontAlgn="t"/>
            <a:r>
              <a:rPr lang="en-US" sz="2400" dirty="0">
                <a:latin typeface="Calibri" panose="020F0502020204030204" pitchFamily="34" charset="0"/>
                <a:ea typeface="MS Mincho" panose="02020609040205080304" pitchFamily="49" charset="-128"/>
                <a:cs typeface="Times New Roman" panose="02020603050405020304" pitchFamily="18" charset="0"/>
              </a:rPr>
              <a:t>Genesis 6:1</a:t>
            </a:r>
            <a:endParaRPr lang="en-US" sz="2400" dirty="0">
              <a:latin typeface="Arial" panose="020B0604020202020204" pitchFamily="34" charset="0"/>
            </a:endParaRPr>
          </a:p>
        </p:txBody>
      </p:sp>
      <p:sp>
        <p:nvSpPr>
          <p:cNvPr id="8" name="Rectangle 7">
            <a:extLst>
              <a:ext uri="{FF2B5EF4-FFF2-40B4-BE49-F238E27FC236}">
                <a16:creationId xmlns:a16="http://schemas.microsoft.com/office/drawing/2014/main" id="{75443AFF-45FE-E94C-82F5-797BAC25F101}"/>
              </a:ext>
            </a:extLst>
          </p:cNvPr>
          <p:cNvSpPr/>
          <p:nvPr/>
        </p:nvSpPr>
        <p:spPr>
          <a:xfrm>
            <a:off x="4150160" y="4650693"/>
            <a:ext cx="4765471" cy="830997"/>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They developed by their principles the governments of Christendom or the so-called Christian states (daughters).</a:t>
            </a:r>
            <a:endParaRPr lang="en-US" sz="1600" dirty="0">
              <a:latin typeface="Arial" panose="020B0604020202020204" pitchFamily="34" charset="0"/>
            </a:endParaRPr>
          </a:p>
        </p:txBody>
      </p:sp>
      <p:sp>
        <p:nvSpPr>
          <p:cNvPr id="10" name="Rectangle 9">
            <a:extLst>
              <a:ext uri="{FF2B5EF4-FFF2-40B4-BE49-F238E27FC236}">
                <a16:creationId xmlns:a16="http://schemas.microsoft.com/office/drawing/2014/main" id="{9964BC3D-B365-AE40-B354-3F10D4A39DD5}"/>
              </a:ext>
            </a:extLst>
          </p:cNvPr>
          <p:cNvSpPr/>
          <p:nvPr/>
        </p:nvSpPr>
        <p:spPr>
          <a:xfrm>
            <a:off x="4150160" y="2735773"/>
            <a:ext cx="4765471"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Men here type the twelve denominations of Christendom developed during the Gospel Age. </a:t>
            </a:r>
            <a:endParaRPr lang="en-US" sz="1600" dirty="0"/>
          </a:p>
        </p:txBody>
      </p:sp>
      <p:sp>
        <p:nvSpPr>
          <p:cNvPr id="12" name="Rectangle 11">
            <a:extLst>
              <a:ext uri="{FF2B5EF4-FFF2-40B4-BE49-F238E27FC236}">
                <a16:creationId xmlns:a16="http://schemas.microsoft.com/office/drawing/2014/main" id="{EC22A346-8120-4A49-8C13-D4D4152E257E}"/>
              </a:ext>
            </a:extLst>
          </p:cNvPr>
          <p:cNvSpPr/>
          <p:nvPr/>
        </p:nvSpPr>
        <p:spPr>
          <a:xfrm>
            <a:off x="4150161" y="3447745"/>
            <a:ext cx="4765471" cy="830997"/>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History tells us that these denominations greatly increased in society (earth). Some as antichrists, the rest as false prophets, but all were symbolic men.</a:t>
            </a:r>
            <a:endParaRPr lang="en-US" sz="1600" dirty="0"/>
          </a:p>
        </p:txBody>
      </p:sp>
    </p:spTree>
    <p:extLst>
      <p:ext uri="{BB962C8B-B14F-4D97-AF65-F5344CB8AC3E}">
        <p14:creationId xmlns:p14="http://schemas.microsoft.com/office/powerpoint/2010/main" val="2518390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1"/>
      <p:bldP spid="5" grpId="0"/>
      <p:bldP spid="8" grpId="0"/>
      <p:bldP spid="10"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E752EBC7-D708-ED4F-8DBA-8F4340B2F4ED}"/>
              </a:ext>
            </a:extLst>
          </p:cNvPr>
          <p:cNvGraphicFramePr>
            <a:graphicFrameLocks noGrp="1"/>
          </p:cNvGraphicFramePr>
          <p:nvPr>
            <p:extLst>
              <p:ext uri="{D42A27DB-BD31-4B8C-83A1-F6EECF244321}">
                <p14:modId xmlns:p14="http://schemas.microsoft.com/office/powerpoint/2010/main" val="3007932833"/>
              </p:ext>
            </p:extLst>
          </p:nvPr>
        </p:nvGraphicFramePr>
        <p:xfrm>
          <a:off x="252919" y="1034189"/>
          <a:ext cx="8638162" cy="4789623"/>
        </p:xfrm>
        <a:graphic>
          <a:graphicData uri="http://schemas.openxmlformats.org/drawingml/2006/table">
            <a:tbl>
              <a:tblPr firstRow="1" firstCol="1" bandRow="1">
                <a:tableStyleId>{5C22544A-7EE6-4342-B048-85BDC9FD1C3A}</a:tableStyleId>
              </a:tblPr>
              <a:tblGrid>
                <a:gridCol w="1867711">
                  <a:extLst>
                    <a:ext uri="{9D8B030D-6E8A-4147-A177-3AD203B41FA5}">
                      <a16:colId xmlns:a16="http://schemas.microsoft.com/office/drawing/2014/main" val="1506322703"/>
                    </a:ext>
                  </a:extLst>
                </a:gridCol>
                <a:gridCol w="739302">
                  <a:extLst>
                    <a:ext uri="{9D8B030D-6E8A-4147-A177-3AD203B41FA5}">
                      <a16:colId xmlns:a16="http://schemas.microsoft.com/office/drawing/2014/main" val="735855284"/>
                    </a:ext>
                  </a:extLst>
                </a:gridCol>
                <a:gridCol w="1566153">
                  <a:extLst>
                    <a:ext uri="{9D8B030D-6E8A-4147-A177-3AD203B41FA5}">
                      <a16:colId xmlns:a16="http://schemas.microsoft.com/office/drawing/2014/main" val="1032813444"/>
                    </a:ext>
                  </a:extLst>
                </a:gridCol>
                <a:gridCol w="1196967">
                  <a:extLst>
                    <a:ext uri="{9D8B030D-6E8A-4147-A177-3AD203B41FA5}">
                      <a16:colId xmlns:a16="http://schemas.microsoft.com/office/drawing/2014/main" val="2773291526"/>
                    </a:ext>
                  </a:extLst>
                </a:gridCol>
                <a:gridCol w="3268029">
                  <a:extLst>
                    <a:ext uri="{9D8B030D-6E8A-4147-A177-3AD203B41FA5}">
                      <a16:colId xmlns:a16="http://schemas.microsoft.com/office/drawing/2014/main" val="3299785937"/>
                    </a:ext>
                  </a:extLst>
                </a:gridCol>
              </a:tblGrid>
              <a:tr h="501359">
                <a:tc>
                  <a:txBody>
                    <a:bodyPr/>
                    <a:lstStyle/>
                    <a:p>
                      <a:pPr marL="0" marR="274320">
                        <a:lnSpc>
                          <a:spcPct val="100000"/>
                        </a:lnSpc>
                        <a:spcBef>
                          <a:spcPts val="0"/>
                        </a:spcBef>
                        <a:spcAft>
                          <a:spcPts val="0"/>
                        </a:spcAft>
                      </a:pPr>
                      <a:r>
                        <a:rPr lang="en-US" sz="1400">
                          <a:effectLst/>
                          <a:latin typeface="+mn-lt"/>
                        </a:rPr>
                        <a:t> </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u="sng" dirty="0">
                          <a:effectLst/>
                          <a:latin typeface="+mn-lt"/>
                        </a:rPr>
                        <a:t>Days</a:t>
                      </a:r>
                      <a:endParaRPr lang="en-US" sz="1400" dirty="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u="sng" dirty="0">
                          <a:effectLst/>
                          <a:latin typeface="+mn-lt"/>
                        </a:rPr>
                        <a:t>Years </a:t>
                      </a:r>
                      <a:endParaRPr lang="en-US" sz="1400" dirty="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u="sng" dirty="0">
                          <a:effectLst/>
                          <a:latin typeface="+mn-lt"/>
                        </a:rPr>
                        <a:t>Date</a:t>
                      </a:r>
                      <a:endParaRPr lang="en-US" sz="1400" dirty="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latin typeface="+mn-lt"/>
                        </a:rPr>
                        <a:t> </a:t>
                      </a:r>
                    </a:p>
                    <a:p>
                      <a:pPr marL="0" marR="0">
                        <a:spcBef>
                          <a:spcPts val="0"/>
                        </a:spcBef>
                        <a:spcAft>
                          <a:spcPts val="0"/>
                        </a:spcAft>
                      </a:pPr>
                      <a:r>
                        <a:rPr lang="en-US" sz="1400">
                          <a:effectLst/>
                          <a:latin typeface="+mn-lt"/>
                        </a:rPr>
                        <a:t> </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extLst>
                  <a:ext uri="{0D108BD9-81ED-4DB2-BD59-A6C34878D82A}">
                    <a16:rowId xmlns:a16="http://schemas.microsoft.com/office/drawing/2014/main" val="788847932"/>
                  </a:ext>
                </a:extLst>
              </a:tr>
              <a:tr h="1894023">
                <a:tc>
                  <a:txBody>
                    <a:bodyPr/>
                    <a:lstStyle/>
                    <a:p>
                      <a:pPr marL="0" marR="274320">
                        <a:spcBef>
                          <a:spcPts val="0"/>
                        </a:spcBef>
                        <a:spcAft>
                          <a:spcPts val="0"/>
                        </a:spcAft>
                      </a:pPr>
                      <a:r>
                        <a:rPr lang="en-US" sz="1400" u="sng">
                          <a:effectLst/>
                          <a:latin typeface="+mn-lt"/>
                          <a:ea typeface="MS Mincho" panose="02020609040205080304" pitchFamily="49" charset="-128"/>
                          <a:cs typeface="Â'F9E'58ﬁˇøÏxÂ'1"/>
                        </a:rPr>
                        <a:t>Gen. 8: 5</a:t>
                      </a:r>
                      <a:endParaRPr lang="en-US" sz="1400">
                        <a:effectLst/>
                        <a:latin typeface="+mn-lt"/>
                        <a:ea typeface="MS Mincho" panose="02020609040205080304" pitchFamily="49" charset="-128"/>
                        <a:cs typeface="Times New Roman" panose="02020603050405020304" pitchFamily="18" charset="0"/>
                      </a:endParaRPr>
                    </a:p>
                    <a:p>
                      <a:pPr marL="0" marR="274320">
                        <a:spcBef>
                          <a:spcPts val="0"/>
                        </a:spcBef>
                        <a:spcAft>
                          <a:spcPts val="0"/>
                        </a:spcAft>
                      </a:pPr>
                      <a:r>
                        <a:rPr lang="en-US" sz="1400">
                          <a:effectLst/>
                          <a:latin typeface="+mn-lt"/>
                          <a:ea typeface="MS Mincho" panose="02020609040205080304" pitchFamily="49" charset="-128"/>
                          <a:cs typeface="Â'F9E'58ﬁˇøÏxÂ'1"/>
                        </a:rPr>
                        <a:t>The tops of the mountains were seen. </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latin typeface="+mn-lt"/>
                          <a:ea typeface="MS Mincho" panose="02020609040205080304" pitchFamily="49" charset="-128"/>
                          <a:cs typeface="Â'F9E'58ﬁˇøÏxÂ'1"/>
                        </a:rPr>
                        <a:t>70</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latin typeface="+mn-lt"/>
                          <a:ea typeface="MS Mincho" panose="02020609040205080304" pitchFamily="49" charset="-128"/>
                          <a:cs typeface="Â'F9E'58ﬁˇøÏxÂ'1"/>
                        </a:rPr>
                        <a:t>752.83561640+</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latin typeface="+mn-lt"/>
                          <a:ea typeface="MS Mincho" panose="02020609040205080304" pitchFamily="49" charset="-128"/>
                          <a:cs typeface="Â'F9E'58ﬁˇøÏxÂ'1"/>
                        </a:rPr>
                        <a:t>May 322, A.D.</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latin typeface="+mn-lt"/>
                          <a:ea typeface="MS Mincho" panose="02020609040205080304" pitchFamily="49" charset="-128"/>
                          <a:cs typeface="y•XﬁˇøÏxÂ'1"/>
                        </a:rPr>
                        <a:t>Constantine made his various edicts of religious toleration, which gave both true and counterfeit Christians religious freedom ending </a:t>
                      </a:r>
                      <a:r>
                        <a:rPr lang="en-US" sz="1400">
                          <a:effectLst/>
                          <a:latin typeface="+mn-lt"/>
                          <a:ea typeface="MS Mincho" panose="02020609040205080304" pitchFamily="49" charset="-128"/>
                          <a:cs typeface="R•XﬁˇøÏxÂ'1"/>
                        </a:rPr>
                        <a:t>Pagan Rome's persecutions in 313 A.D. and in 318 A.D. Arius began fruitful work for the truth.</a:t>
                      </a:r>
                      <a:endParaRPr lang="en-US" sz="1400">
                        <a:effectLst/>
                        <a:latin typeface="+mn-lt"/>
                        <a:ea typeface="MS Mincho" panose="02020609040205080304" pitchFamily="49" charset="-128"/>
                        <a:cs typeface="Times New Roman" panose="02020603050405020304" pitchFamily="18" charset="0"/>
                      </a:endParaRPr>
                    </a:p>
                    <a:p>
                      <a:pPr marL="0" marR="0">
                        <a:spcBef>
                          <a:spcPts val="0"/>
                        </a:spcBef>
                        <a:spcAft>
                          <a:spcPts val="0"/>
                        </a:spcAft>
                      </a:pPr>
                      <a:r>
                        <a:rPr lang="en-US" sz="1400">
                          <a:effectLst/>
                          <a:latin typeface="+mn-lt"/>
                          <a:ea typeface="MS Mincho" panose="02020609040205080304" pitchFamily="49" charset="-128"/>
                          <a:cs typeface="y•XﬁˇøÏxÂ'1"/>
                        </a:rPr>
                        <a:t> </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extLst>
                  <a:ext uri="{0D108BD9-81ED-4DB2-BD59-A6C34878D82A}">
                    <a16:rowId xmlns:a16="http://schemas.microsoft.com/office/drawing/2014/main" val="3892377222"/>
                  </a:ext>
                </a:extLst>
              </a:tr>
              <a:tr h="1197691">
                <a:tc>
                  <a:txBody>
                    <a:bodyPr/>
                    <a:lstStyle/>
                    <a:p>
                      <a:pPr marL="0" marR="274320">
                        <a:spcBef>
                          <a:spcPts val="0"/>
                        </a:spcBef>
                        <a:spcAft>
                          <a:spcPts val="0"/>
                        </a:spcAft>
                      </a:pPr>
                      <a:r>
                        <a:rPr lang="en-US" sz="1400" u="sng">
                          <a:effectLst/>
                          <a:latin typeface="+mn-lt"/>
                          <a:ea typeface="MS Mincho" panose="02020609040205080304" pitchFamily="49" charset="-128"/>
                          <a:cs typeface="•.e'58ﬁˇøÏxÂ'1"/>
                        </a:rPr>
                        <a:t>Gen. 8: 6 </a:t>
                      </a:r>
                      <a:endParaRPr lang="en-US" sz="1400">
                        <a:effectLst/>
                        <a:latin typeface="+mn-lt"/>
                        <a:ea typeface="MS Mincho" panose="02020609040205080304" pitchFamily="49" charset="-128"/>
                        <a:cs typeface="Times New Roman" panose="02020603050405020304" pitchFamily="18" charset="0"/>
                      </a:endParaRPr>
                    </a:p>
                    <a:p>
                      <a:pPr marL="0" marR="274320">
                        <a:spcBef>
                          <a:spcPts val="0"/>
                        </a:spcBef>
                        <a:spcAft>
                          <a:spcPts val="0"/>
                        </a:spcAft>
                      </a:pPr>
                      <a:r>
                        <a:rPr lang="en-US" sz="1400">
                          <a:effectLst/>
                          <a:latin typeface="+mn-lt"/>
                          <a:ea typeface="MS Mincho" panose="02020609040205080304" pitchFamily="49" charset="-128"/>
                          <a:cs typeface="•.e'58ﬁˇøÏxÂ'1"/>
                        </a:rPr>
                        <a:t>Noah sent forth a dove and a raven. The dove returned but the raven did not.</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latin typeface="+mn-lt"/>
                          <a:ea typeface="MS Mincho" panose="02020609040205080304" pitchFamily="49" charset="-128"/>
                          <a:cs typeface="•.e'58ﬁˇøÏxÂ'1"/>
                        </a:rPr>
                        <a:t>40</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latin typeface="+mn-lt"/>
                          <a:ea typeface="MS Mincho" panose="02020609040205080304" pitchFamily="49" charset="-128"/>
                          <a:cs typeface="•.e'58ﬁˇøÏxÂ'1"/>
                        </a:rPr>
                        <a:t>430.19178080+</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latin typeface="+mn-lt"/>
                          <a:ea typeface="MS Mincho" panose="02020609040205080304" pitchFamily="49" charset="-128"/>
                          <a:cs typeface="•.e'58ﬁˇøÏxÂ'1"/>
                        </a:rPr>
                        <a:t>July 752, A.D.</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dirty="0">
                          <a:effectLst/>
                          <a:latin typeface="+mn-lt"/>
                          <a:ea typeface="MS Mincho" panose="02020609040205080304" pitchFamily="49" charset="-128"/>
                          <a:cs typeface="Times New Roman" panose="02020603050405020304" pitchFamily="18" charset="0"/>
                        </a:rPr>
                        <a:t>Sectarianism (Raven) through Boniface, as the Pope Zacharias’s representative, sought to subject all converted Germany &amp; France to the Pope. An anti-Romanizing movement (Dove) led by a frank named </a:t>
                      </a:r>
                      <a:r>
                        <a:rPr lang="en-US" sz="1400" dirty="0">
                          <a:effectLst/>
                          <a:latin typeface="+mn-lt"/>
                          <a:ea typeface="MS Mincho" panose="02020609040205080304" pitchFamily="49" charset="-128"/>
                          <a:cs typeface="§XﬁˇøÏxÂ'1"/>
                        </a:rPr>
                        <a:t>Adalbert, </a:t>
                      </a:r>
                      <a:r>
                        <a:rPr lang="en-US" sz="1400" dirty="0">
                          <a:effectLst/>
                          <a:latin typeface="+mn-lt"/>
                          <a:ea typeface="MS Mincho" panose="02020609040205080304" pitchFamily="49" charset="-128"/>
                          <a:cs typeface="¥•XﬁˇøÏxÂ'1"/>
                        </a:rPr>
                        <a:t>Scotchman named Clement, and by an Irishman named Virgilius opposed Papal ideas from A.D. 741-752.</a:t>
                      </a:r>
                      <a:endParaRPr lang="en-US" sz="1400" dirty="0">
                        <a:effectLst/>
                        <a:latin typeface="+mn-lt"/>
                        <a:ea typeface="MS Mincho" panose="02020609040205080304" pitchFamily="49" charset="-128"/>
                        <a:cs typeface="Times New Roman" panose="02020603050405020304" pitchFamily="18" charset="0"/>
                      </a:endParaRPr>
                    </a:p>
                  </a:txBody>
                  <a:tcPr marL="137160" marR="137160" marT="137160" marB="137160"/>
                </a:tc>
                <a:extLst>
                  <a:ext uri="{0D108BD9-81ED-4DB2-BD59-A6C34878D82A}">
                    <a16:rowId xmlns:a16="http://schemas.microsoft.com/office/drawing/2014/main" val="3010124698"/>
                  </a:ext>
                </a:extLst>
              </a:tr>
            </a:tbl>
          </a:graphicData>
        </a:graphic>
      </p:graphicFrame>
    </p:spTree>
    <p:extLst>
      <p:ext uri="{BB962C8B-B14F-4D97-AF65-F5344CB8AC3E}">
        <p14:creationId xmlns:p14="http://schemas.microsoft.com/office/powerpoint/2010/main" val="11905167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E752EBC7-D708-ED4F-8DBA-8F4340B2F4ED}"/>
              </a:ext>
            </a:extLst>
          </p:cNvPr>
          <p:cNvGraphicFramePr>
            <a:graphicFrameLocks noGrp="1"/>
          </p:cNvGraphicFramePr>
          <p:nvPr>
            <p:extLst>
              <p:ext uri="{D42A27DB-BD31-4B8C-83A1-F6EECF244321}">
                <p14:modId xmlns:p14="http://schemas.microsoft.com/office/powerpoint/2010/main" val="3500480565"/>
              </p:ext>
            </p:extLst>
          </p:nvPr>
        </p:nvGraphicFramePr>
        <p:xfrm>
          <a:off x="252919" y="1524000"/>
          <a:ext cx="8638162" cy="3810000"/>
        </p:xfrm>
        <a:graphic>
          <a:graphicData uri="http://schemas.openxmlformats.org/drawingml/2006/table">
            <a:tbl>
              <a:tblPr firstRow="1" firstCol="1" bandRow="1">
                <a:tableStyleId>{5C22544A-7EE6-4342-B048-85BDC9FD1C3A}</a:tableStyleId>
              </a:tblPr>
              <a:tblGrid>
                <a:gridCol w="1867711">
                  <a:extLst>
                    <a:ext uri="{9D8B030D-6E8A-4147-A177-3AD203B41FA5}">
                      <a16:colId xmlns:a16="http://schemas.microsoft.com/office/drawing/2014/main" val="1506322703"/>
                    </a:ext>
                  </a:extLst>
                </a:gridCol>
                <a:gridCol w="739302">
                  <a:extLst>
                    <a:ext uri="{9D8B030D-6E8A-4147-A177-3AD203B41FA5}">
                      <a16:colId xmlns:a16="http://schemas.microsoft.com/office/drawing/2014/main" val="735855284"/>
                    </a:ext>
                  </a:extLst>
                </a:gridCol>
                <a:gridCol w="1566153">
                  <a:extLst>
                    <a:ext uri="{9D8B030D-6E8A-4147-A177-3AD203B41FA5}">
                      <a16:colId xmlns:a16="http://schemas.microsoft.com/office/drawing/2014/main" val="1032813444"/>
                    </a:ext>
                  </a:extLst>
                </a:gridCol>
                <a:gridCol w="1196967">
                  <a:extLst>
                    <a:ext uri="{9D8B030D-6E8A-4147-A177-3AD203B41FA5}">
                      <a16:colId xmlns:a16="http://schemas.microsoft.com/office/drawing/2014/main" val="2773291526"/>
                    </a:ext>
                  </a:extLst>
                </a:gridCol>
                <a:gridCol w="3268029">
                  <a:extLst>
                    <a:ext uri="{9D8B030D-6E8A-4147-A177-3AD203B41FA5}">
                      <a16:colId xmlns:a16="http://schemas.microsoft.com/office/drawing/2014/main" val="3299785937"/>
                    </a:ext>
                  </a:extLst>
                </a:gridCol>
              </a:tblGrid>
              <a:tr h="501359">
                <a:tc>
                  <a:txBody>
                    <a:bodyPr/>
                    <a:lstStyle/>
                    <a:p>
                      <a:pPr marL="0" marR="274320">
                        <a:lnSpc>
                          <a:spcPct val="100000"/>
                        </a:lnSpc>
                        <a:spcBef>
                          <a:spcPts val="0"/>
                        </a:spcBef>
                        <a:spcAft>
                          <a:spcPts val="0"/>
                        </a:spcAft>
                      </a:pPr>
                      <a:r>
                        <a:rPr lang="en-US" sz="1400" dirty="0">
                          <a:effectLst/>
                          <a:latin typeface="+mn-lt"/>
                        </a:rPr>
                        <a:t> </a:t>
                      </a:r>
                      <a:endParaRPr lang="en-US" sz="1400" dirty="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u="sng" dirty="0">
                          <a:effectLst/>
                          <a:latin typeface="+mn-lt"/>
                        </a:rPr>
                        <a:t>Days</a:t>
                      </a:r>
                      <a:endParaRPr lang="en-US" sz="1400" dirty="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u="sng" dirty="0">
                          <a:effectLst/>
                          <a:latin typeface="+mn-lt"/>
                        </a:rPr>
                        <a:t>Years </a:t>
                      </a:r>
                      <a:endParaRPr lang="en-US" sz="1400" dirty="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u="sng" dirty="0">
                          <a:effectLst/>
                          <a:latin typeface="+mn-lt"/>
                        </a:rPr>
                        <a:t>Date</a:t>
                      </a:r>
                      <a:endParaRPr lang="en-US" sz="1400" dirty="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latin typeface="+mn-lt"/>
                        </a:rPr>
                        <a:t> </a:t>
                      </a:r>
                    </a:p>
                    <a:p>
                      <a:pPr marL="0" marR="0">
                        <a:spcBef>
                          <a:spcPts val="0"/>
                        </a:spcBef>
                        <a:spcAft>
                          <a:spcPts val="0"/>
                        </a:spcAft>
                      </a:pPr>
                      <a:r>
                        <a:rPr lang="en-US" sz="1400">
                          <a:effectLst/>
                          <a:latin typeface="+mn-lt"/>
                        </a:rPr>
                        <a:t> </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extLst>
                  <a:ext uri="{0D108BD9-81ED-4DB2-BD59-A6C34878D82A}">
                    <a16:rowId xmlns:a16="http://schemas.microsoft.com/office/drawing/2014/main" val="788847932"/>
                  </a:ext>
                </a:extLst>
              </a:tr>
              <a:tr h="733470">
                <a:tc>
                  <a:txBody>
                    <a:bodyPr/>
                    <a:lstStyle/>
                    <a:p>
                      <a:pPr marL="0" marR="274320">
                        <a:spcBef>
                          <a:spcPts val="0"/>
                        </a:spcBef>
                        <a:spcAft>
                          <a:spcPts val="0"/>
                        </a:spcAft>
                      </a:pPr>
                      <a:r>
                        <a:rPr lang="en-US" sz="1400" u="sng">
                          <a:effectLst/>
                          <a:latin typeface="+mn-lt"/>
                          <a:ea typeface="MS Mincho" panose="02020609040205080304" pitchFamily="49" charset="-128"/>
                          <a:cs typeface="e'2De'58ﬁˇøÏxÂ'1"/>
                        </a:rPr>
                        <a:t>Gen. 8: 10 </a:t>
                      </a:r>
                      <a:endParaRPr lang="en-US" sz="1400">
                        <a:effectLst/>
                        <a:latin typeface="+mn-lt"/>
                        <a:ea typeface="MS Mincho" panose="02020609040205080304" pitchFamily="49" charset="-128"/>
                        <a:cs typeface="Times New Roman" panose="02020603050405020304" pitchFamily="18" charset="0"/>
                      </a:endParaRPr>
                    </a:p>
                    <a:p>
                      <a:pPr marL="0" marR="274320">
                        <a:spcBef>
                          <a:spcPts val="0"/>
                        </a:spcBef>
                        <a:spcAft>
                          <a:spcPts val="0"/>
                        </a:spcAft>
                      </a:pPr>
                      <a:r>
                        <a:rPr lang="en-US" sz="1400">
                          <a:effectLst/>
                          <a:latin typeface="+mn-lt"/>
                          <a:ea typeface="MS Mincho" panose="02020609040205080304" pitchFamily="49" charset="-128"/>
                          <a:cs typeface="e'2De'58ﬁˇøÏxÂ'1"/>
                        </a:rPr>
                        <a:t>Noah sent for the same dove and it returned with an olive leaf.</a:t>
                      </a:r>
                      <a:endParaRPr lang="en-US" sz="1400">
                        <a:effectLst/>
                        <a:latin typeface="+mn-lt"/>
                        <a:ea typeface="MS Mincho" panose="02020609040205080304" pitchFamily="49" charset="-128"/>
                        <a:cs typeface="Times New Roman" panose="02020603050405020304" pitchFamily="18" charset="0"/>
                      </a:endParaRPr>
                    </a:p>
                    <a:p>
                      <a:pPr marL="0" marR="274320">
                        <a:spcBef>
                          <a:spcPts val="0"/>
                        </a:spcBef>
                        <a:spcAft>
                          <a:spcPts val="0"/>
                        </a:spcAft>
                      </a:pPr>
                      <a:r>
                        <a:rPr lang="en-US" sz="1400">
                          <a:effectLst/>
                          <a:latin typeface="+mn-lt"/>
                          <a:ea typeface="MS Mincho" panose="02020609040205080304" pitchFamily="49" charset="-128"/>
                          <a:cs typeface="Times New Roman" panose="02020603050405020304" pitchFamily="18" charset="0"/>
                        </a:rPr>
                        <a:t> </a:t>
                      </a:r>
                    </a:p>
                  </a:txBody>
                  <a:tcPr marL="137160" marR="137160" marT="137160" marB="137160"/>
                </a:tc>
                <a:tc>
                  <a:txBody>
                    <a:bodyPr/>
                    <a:lstStyle/>
                    <a:p>
                      <a:pPr marL="0" marR="0">
                        <a:spcBef>
                          <a:spcPts val="0"/>
                        </a:spcBef>
                        <a:spcAft>
                          <a:spcPts val="0"/>
                        </a:spcAft>
                      </a:pPr>
                      <a:r>
                        <a:rPr lang="en-US" sz="1400">
                          <a:effectLst/>
                          <a:latin typeface="+mn-lt"/>
                          <a:ea typeface="MS Mincho" panose="02020609040205080304" pitchFamily="49" charset="-128"/>
                          <a:cs typeface="e'2De'58ﬁˇøÏxÂ'1"/>
                        </a:rPr>
                        <a:t>7</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latin typeface="+mn-lt"/>
                          <a:ea typeface="MS Mincho" panose="02020609040205080304" pitchFamily="49" charset="-128"/>
                          <a:cs typeface="e'2De'58ﬁˇøÏxÂ'1"/>
                        </a:rPr>
                        <a:t>75.28356164+</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latin typeface="+mn-lt"/>
                          <a:ea typeface="MS Mincho" panose="02020609040205080304" pitchFamily="49" charset="-128"/>
                          <a:cs typeface="e'2De'58ﬁˇøÏxÂ'1"/>
                        </a:rPr>
                        <a:t>Oct. 827, A.D.</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latin typeface="+mn-lt"/>
                          <a:ea typeface="MS Mincho" panose="02020609040205080304" pitchFamily="49" charset="-128"/>
                          <a:cs typeface="Times New Roman" panose="02020603050405020304" pitchFamily="18" charset="0"/>
                        </a:rPr>
                        <a:t>Claudius of Turin the principle man of the church of Thyatira rejected </a:t>
                      </a:r>
                      <a:r>
                        <a:rPr lang="en-US" sz="1400">
                          <a:effectLst/>
                          <a:latin typeface="+mn-lt"/>
                          <a:ea typeface="MS Mincho" panose="02020609040205080304" pitchFamily="49" charset="-128"/>
                          <a:cs typeface="!§XﬁˇøÏxÂ'1"/>
                        </a:rPr>
                        <a:t>Papal Absolutism and anti-Idolism from A.D. 816-827.</a:t>
                      </a:r>
                      <a:endParaRPr lang="en-US" sz="1400">
                        <a:effectLst/>
                        <a:latin typeface="+mn-lt"/>
                        <a:ea typeface="MS Mincho" panose="02020609040205080304" pitchFamily="49" charset="-128"/>
                        <a:cs typeface="Times New Roman" panose="02020603050405020304" pitchFamily="18" charset="0"/>
                      </a:endParaRPr>
                    </a:p>
                    <a:p>
                      <a:pPr marL="0" marR="0">
                        <a:spcBef>
                          <a:spcPts val="0"/>
                        </a:spcBef>
                        <a:spcAft>
                          <a:spcPts val="0"/>
                        </a:spcAft>
                      </a:pPr>
                      <a:r>
                        <a:rPr lang="en-US" sz="1400">
                          <a:effectLst/>
                          <a:latin typeface="+mn-lt"/>
                          <a:ea typeface="MS Mincho" panose="02020609040205080304" pitchFamily="49" charset="-128"/>
                          <a:cs typeface="Times New Roman" panose="02020603050405020304" pitchFamily="18" charset="0"/>
                        </a:rPr>
                        <a:t> </a:t>
                      </a:r>
                    </a:p>
                  </a:txBody>
                  <a:tcPr marL="137160" marR="137160" marT="137160" marB="137160"/>
                </a:tc>
                <a:extLst>
                  <a:ext uri="{0D108BD9-81ED-4DB2-BD59-A6C34878D82A}">
                    <a16:rowId xmlns:a16="http://schemas.microsoft.com/office/drawing/2014/main" val="1637490945"/>
                  </a:ext>
                </a:extLst>
              </a:tr>
              <a:tr h="733470">
                <a:tc>
                  <a:txBody>
                    <a:bodyPr/>
                    <a:lstStyle/>
                    <a:p>
                      <a:pPr marL="0" marR="274320">
                        <a:spcBef>
                          <a:spcPts val="0"/>
                        </a:spcBef>
                        <a:spcAft>
                          <a:spcPts val="0"/>
                        </a:spcAft>
                      </a:pPr>
                      <a:r>
                        <a:rPr lang="en-US" sz="1400" u="sng">
                          <a:effectLst/>
                          <a:latin typeface="+mn-lt"/>
                          <a:ea typeface="MS Mincho" panose="02020609040205080304" pitchFamily="49" charset="-128"/>
                          <a:cs typeface="ï/e'58ﬁˇøÏxÂ'1"/>
                        </a:rPr>
                        <a:t>Gen. 8: 12</a:t>
                      </a:r>
                      <a:endParaRPr lang="en-US" sz="1400">
                        <a:effectLst/>
                        <a:latin typeface="+mn-lt"/>
                        <a:ea typeface="MS Mincho" panose="02020609040205080304" pitchFamily="49" charset="-128"/>
                        <a:cs typeface="Times New Roman" panose="02020603050405020304" pitchFamily="18" charset="0"/>
                      </a:endParaRPr>
                    </a:p>
                    <a:p>
                      <a:pPr marL="0" marR="274320">
                        <a:spcBef>
                          <a:spcPts val="0"/>
                        </a:spcBef>
                        <a:spcAft>
                          <a:spcPts val="0"/>
                        </a:spcAft>
                      </a:pPr>
                      <a:r>
                        <a:rPr lang="en-US" sz="1400">
                          <a:effectLst/>
                          <a:latin typeface="+mn-lt"/>
                          <a:ea typeface="MS Mincho" panose="02020609040205080304" pitchFamily="49" charset="-128"/>
                          <a:cs typeface="ï/e'58ﬁˇøÏxÂ'1"/>
                        </a:rPr>
                        <a:t>Noah sent forth the dove a third time and it did not return.</a:t>
                      </a:r>
                      <a:endParaRPr lang="en-US" sz="1400">
                        <a:effectLst/>
                        <a:latin typeface="+mn-lt"/>
                        <a:ea typeface="MS Mincho" panose="02020609040205080304" pitchFamily="49" charset="-128"/>
                        <a:cs typeface="Times New Roman" panose="02020603050405020304" pitchFamily="18" charset="0"/>
                      </a:endParaRPr>
                    </a:p>
                    <a:p>
                      <a:pPr marL="0" marR="274320">
                        <a:spcBef>
                          <a:spcPts val="0"/>
                        </a:spcBef>
                        <a:spcAft>
                          <a:spcPts val="0"/>
                        </a:spcAft>
                      </a:pPr>
                      <a:r>
                        <a:rPr lang="en-US" sz="1400">
                          <a:effectLst/>
                          <a:latin typeface="+mn-lt"/>
                          <a:ea typeface="MS Mincho" panose="02020609040205080304" pitchFamily="49" charset="-128"/>
                          <a:cs typeface="ï/e'58ﬁˇøÏxÂ'1"/>
                        </a:rPr>
                        <a:t> </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latin typeface="+mn-lt"/>
                          <a:ea typeface="MS Mincho" panose="02020609040205080304" pitchFamily="49" charset="-128"/>
                          <a:cs typeface="ï/e'58ﬁˇøÏxÂ'1"/>
                        </a:rPr>
                        <a:t>7</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latin typeface="+mn-lt"/>
                          <a:ea typeface="MS Mincho" panose="02020609040205080304" pitchFamily="49" charset="-128"/>
                          <a:cs typeface="ï/e'58ﬁˇøÏxÂ'1"/>
                        </a:rPr>
                        <a:t>75.28356164+</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a:effectLst/>
                          <a:latin typeface="+mn-lt"/>
                          <a:ea typeface="MS Mincho" panose="02020609040205080304" pitchFamily="49" charset="-128"/>
                          <a:cs typeface="ï/e'58ﬁˇøÏxÂ'1"/>
                        </a:rPr>
                        <a:t>Feb. 903, A.D.</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spcBef>
                          <a:spcPts val="0"/>
                        </a:spcBef>
                        <a:spcAft>
                          <a:spcPts val="0"/>
                        </a:spcAft>
                      </a:pPr>
                      <a:r>
                        <a:rPr lang="en-US" sz="1400" dirty="0">
                          <a:effectLst/>
                          <a:latin typeface="+mn-lt"/>
                          <a:ea typeface="MS Mincho" panose="02020609040205080304" pitchFamily="49" charset="-128"/>
                          <a:cs typeface="˙ËE'58ﬁˇøÏxÂ'1"/>
                        </a:rPr>
                        <a:t> A.D. 892-903 Alfred the Great, King of England, was especially active in the interests of Christianity, Law, Order and Education in his realm, which continues to this day.</a:t>
                      </a:r>
                      <a:endParaRPr lang="en-US" sz="1400" dirty="0">
                        <a:effectLst/>
                        <a:latin typeface="+mn-lt"/>
                        <a:ea typeface="MS Mincho" panose="02020609040205080304" pitchFamily="49" charset="-128"/>
                        <a:cs typeface="Times New Roman" panose="02020603050405020304" pitchFamily="18" charset="0"/>
                      </a:endParaRPr>
                    </a:p>
                    <a:p>
                      <a:pPr marL="0" marR="0">
                        <a:spcBef>
                          <a:spcPts val="0"/>
                        </a:spcBef>
                        <a:spcAft>
                          <a:spcPts val="0"/>
                        </a:spcAft>
                      </a:pPr>
                      <a:r>
                        <a:rPr lang="en-US" sz="1400" dirty="0">
                          <a:effectLst/>
                          <a:latin typeface="+mn-lt"/>
                          <a:ea typeface="MS Mincho" panose="02020609040205080304" pitchFamily="49" charset="-128"/>
                          <a:cs typeface="˙ËE'58ﬁˇøÏxÂ'1"/>
                        </a:rPr>
                        <a:t> </a:t>
                      </a:r>
                      <a:endParaRPr lang="en-US" sz="1400" dirty="0">
                        <a:effectLst/>
                        <a:latin typeface="+mn-lt"/>
                        <a:ea typeface="MS Mincho" panose="02020609040205080304" pitchFamily="49" charset="-128"/>
                        <a:cs typeface="Times New Roman" panose="02020603050405020304" pitchFamily="18" charset="0"/>
                      </a:endParaRPr>
                    </a:p>
                  </a:txBody>
                  <a:tcPr marL="137160" marR="137160" marT="137160" marB="137160"/>
                </a:tc>
                <a:extLst>
                  <a:ext uri="{0D108BD9-81ED-4DB2-BD59-A6C34878D82A}">
                    <a16:rowId xmlns:a16="http://schemas.microsoft.com/office/drawing/2014/main" val="2850830786"/>
                  </a:ext>
                </a:extLst>
              </a:tr>
            </a:tbl>
          </a:graphicData>
        </a:graphic>
      </p:graphicFrame>
    </p:spTree>
    <p:extLst>
      <p:ext uri="{BB962C8B-B14F-4D97-AF65-F5344CB8AC3E}">
        <p14:creationId xmlns:p14="http://schemas.microsoft.com/office/powerpoint/2010/main" val="4489296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E752EBC7-D708-ED4F-8DBA-8F4340B2F4ED}"/>
              </a:ext>
            </a:extLst>
          </p:cNvPr>
          <p:cNvGraphicFramePr>
            <a:graphicFrameLocks noGrp="1"/>
          </p:cNvGraphicFramePr>
          <p:nvPr>
            <p:extLst>
              <p:ext uri="{D42A27DB-BD31-4B8C-83A1-F6EECF244321}">
                <p14:modId xmlns:p14="http://schemas.microsoft.com/office/powerpoint/2010/main" val="2146323760"/>
              </p:ext>
            </p:extLst>
          </p:nvPr>
        </p:nvGraphicFramePr>
        <p:xfrm>
          <a:off x="252919" y="381331"/>
          <a:ext cx="8638162" cy="6095337"/>
        </p:xfrm>
        <a:graphic>
          <a:graphicData uri="http://schemas.openxmlformats.org/drawingml/2006/table">
            <a:tbl>
              <a:tblPr firstRow="1" firstCol="1" bandRow="1">
                <a:tableStyleId>{5C22544A-7EE6-4342-B048-85BDC9FD1C3A}</a:tableStyleId>
              </a:tblPr>
              <a:tblGrid>
                <a:gridCol w="1867711">
                  <a:extLst>
                    <a:ext uri="{9D8B030D-6E8A-4147-A177-3AD203B41FA5}">
                      <a16:colId xmlns:a16="http://schemas.microsoft.com/office/drawing/2014/main" val="1506322703"/>
                    </a:ext>
                  </a:extLst>
                </a:gridCol>
                <a:gridCol w="739302">
                  <a:extLst>
                    <a:ext uri="{9D8B030D-6E8A-4147-A177-3AD203B41FA5}">
                      <a16:colId xmlns:a16="http://schemas.microsoft.com/office/drawing/2014/main" val="735855284"/>
                    </a:ext>
                  </a:extLst>
                </a:gridCol>
                <a:gridCol w="1566153">
                  <a:extLst>
                    <a:ext uri="{9D8B030D-6E8A-4147-A177-3AD203B41FA5}">
                      <a16:colId xmlns:a16="http://schemas.microsoft.com/office/drawing/2014/main" val="1032813444"/>
                    </a:ext>
                  </a:extLst>
                </a:gridCol>
                <a:gridCol w="1196967">
                  <a:extLst>
                    <a:ext uri="{9D8B030D-6E8A-4147-A177-3AD203B41FA5}">
                      <a16:colId xmlns:a16="http://schemas.microsoft.com/office/drawing/2014/main" val="2773291526"/>
                    </a:ext>
                  </a:extLst>
                </a:gridCol>
                <a:gridCol w="3268029">
                  <a:extLst>
                    <a:ext uri="{9D8B030D-6E8A-4147-A177-3AD203B41FA5}">
                      <a16:colId xmlns:a16="http://schemas.microsoft.com/office/drawing/2014/main" val="3299785937"/>
                    </a:ext>
                  </a:extLst>
                </a:gridCol>
              </a:tblGrid>
              <a:tr h="629968">
                <a:tc>
                  <a:txBody>
                    <a:bodyPr/>
                    <a:lstStyle/>
                    <a:p>
                      <a:pPr marL="0" marR="274320">
                        <a:lnSpc>
                          <a:spcPct val="100000"/>
                        </a:lnSpc>
                        <a:spcBef>
                          <a:spcPts val="0"/>
                        </a:spcBef>
                        <a:spcAft>
                          <a:spcPts val="0"/>
                        </a:spcAft>
                      </a:pPr>
                      <a:r>
                        <a:rPr lang="en-US" sz="1400">
                          <a:effectLst/>
                          <a:latin typeface="+mn-lt"/>
                        </a:rPr>
                        <a:t> </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lnSpc>
                          <a:spcPct val="100000"/>
                        </a:lnSpc>
                        <a:spcBef>
                          <a:spcPts val="0"/>
                        </a:spcBef>
                        <a:spcAft>
                          <a:spcPts val="0"/>
                        </a:spcAft>
                      </a:pPr>
                      <a:r>
                        <a:rPr lang="en-US" sz="1400" u="sng" dirty="0">
                          <a:effectLst/>
                          <a:latin typeface="+mn-lt"/>
                        </a:rPr>
                        <a:t>Days</a:t>
                      </a:r>
                      <a:endParaRPr lang="en-US" sz="1400" dirty="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lnSpc>
                          <a:spcPct val="100000"/>
                        </a:lnSpc>
                        <a:spcBef>
                          <a:spcPts val="0"/>
                        </a:spcBef>
                        <a:spcAft>
                          <a:spcPts val="0"/>
                        </a:spcAft>
                      </a:pPr>
                      <a:r>
                        <a:rPr lang="en-US" sz="1400" u="sng" dirty="0">
                          <a:effectLst/>
                          <a:latin typeface="+mn-lt"/>
                        </a:rPr>
                        <a:t>Years </a:t>
                      </a:r>
                      <a:endParaRPr lang="en-US" sz="1400" dirty="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lnSpc>
                          <a:spcPct val="100000"/>
                        </a:lnSpc>
                        <a:spcBef>
                          <a:spcPts val="0"/>
                        </a:spcBef>
                        <a:spcAft>
                          <a:spcPts val="0"/>
                        </a:spcAft>
                      </a:pPr>
                      <a:r>
                        <a:rPr lang="en-US" sz="1400" u="sng" dirty="0">
                          <a:effectLst/>
                          <a:latin typeface="+mn-lt"/>
                        </a:rPr>
                        <a:t>Date</a:t>
                      </a:r>
                      <a:endParaRPr lang="en-US" sz="1400" dirty="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lnSpc>
                          <a:spcPct val="100000"/>
                        </a:lnSpc>
                        <a:spcBef>
                          <a:spcPts val="0"/>
                        </a:spcBef>
                        <a:spcAft>
                          <a:spcPts val="0"/>
                        </a:spcAft>
                      </a:pPr>
                      <a:r>
                        <a:rPr lang="en-US" sz="1400">
                          <a:effectLst/>
                          <a:latin typeface="+mn-lt"/>
                        </a:rPr>
                        <a:t> </a:t>
                      </a:r>
                    </a:p>
                    <a:p>
                      <a:pPr marL="0" marR="0">
                        <a:lnSpc>
                          <a:spcPct val="100000"/>
                        </a:lnSpc>
                        <a:spcBef>
                          <a:spcPts val="0"/>
                        </a:spcBef>
                        <a:spcAft>
                          <a:spcPts val="0"/>
                        </a:spcAft>
                      </a:pPr>
                      <a:r>
                        <a:rPr lang="en-US" sz="1400">
                          <a:effectLst/>
                          <a:latin typeface="+mn-lt"/>
                        </a:rPr>
                        <a:t> </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extLst>
                  <a:ext uri="{0D108BD9-81ED-4DB2-BD59-A6C34878D82A}">
                    <a16:rowId xmlns:a16="http://schemas.microsoft.com/office/drawing/2014/main" val="788847932"/>
                  </a:ext>
                </a:extLst>
              </a:tr>
              <a:tr h="1972073">
                <a:tc>
                  <a:txBody>
                    <a:bodyPr/>
                    <a:lstStyle/>
                    <a:p>
                      <a:pPr marL="0" marR="274320">
                        <a:lnSpc>
                          <a:spcPct val="100000"/>
                        </a:lnSpc>
                        <a:spcBef>
                          <a:spcPts val="0"/>
                        </a:spcBef>
                        <a:spcAft>
                          <a:spcPts val="0"/>
                        </a:spcAft>
                      </a:pPr>
                      <a:r>
                        <a:rPr lang="en-US" sz="1400" u="sng">
                          <a:effectLst/>
                          <a:latin typeface="+mn-lt"/>
                          <a:ea typeface="MS Mincho" panose="02020609040205080304" pitchFamily="49" charset="-128"/>
                          <a:cs typeface="´‚E'58ﬁˇøÏxÂ'1"/>
                        </a:rPr>
                        <a:t>Gen. 8: 13 </a:t>
                      </a:r>
                      <a:endParaRPr lang="en-US" sz="1400">
                        <a:effectLst/>
                        <a:latin typeface="+mn-lt"/>
                        <a:ea typeface="MS Mincho" panose="02020609040205080304" pitchFamily="49" charset="-128"/>
                        <a:cs typeface="Times New Roman" panose="02020603050405020304" pitchFamily="18" charset="0"/>
                      </a:endParaRPr>
                    </a:p>
                    <a:p>
                      <a:pPr marL="0" marR="274320">
                        <a:lnSpc>
                          <a:spcPct val="100000"/>
                        </a:lnSpc>
                        <a:spcBef>
                          <a:spcPts val="0"/>
                        </a:spcBef>
                        <a:spcAft>
                          <a:spcPts val="0"/>
                        </a:spcAft>
                      </a:pPr>
                      <a:r>
                        <a:rPr lang="en-US" sz="1400">
                          <a:effectLst/>
                          <a:latin typeface="+mn-lt"/>
                          <a:ea typeface="MS Mincho" panose="02020609040205080304" pitchFamily="49" charset="-128"/>
                          <a:cs typeface="Times New Roman" panose="02020603050405020304" pitchFamily="18" charset="0"/>
                        </a:rPr>
                        <a:t>Six hundred and first year of Noah’s life the waters were dried up and Noah removed the covering.</a:t>
                      </a:r>
                    </a:p>
                    <a:p>
                      <a:pPr marL="0" marR="274320">
                        <a:lnSpc>
                          <a:spcPct val="100000"/>
                        </a:lnSpc>
                        <a:spcBef>
                          <a:spcPts val="0"/>
                        </a:spcBef>
                        <a:spcAft>
                          <a:spcPts val="0"/>
                        </a:spcAft>
                      </a:pPr>
                      <a:r>
                        <a:rPr lang="en-US" sz="1400">
                          <a:effectLst/>
                          <a:latin typeface="+mn-lt"/>
                          <a:ea typeface="MS Mincho" panose="02020609040205080304" pitchFamily="49" charset="-128"/>
                          <a:cs typeface="Times New Roman" panose="02020603050405020304" pitchFamily="18" charset="0"/>
                        </a:rPr>
                        <a:t> </a:t>
                      </a:r>
                    </a:p>
                  </a:txBody>
                  <a:tcPr marL="137160" marR="137160" marT="137160" marB="137160"/>
                </a:tc>
                <a:tc>
                  <a:txBody>
                    <a:bodyPr/>
                    <a:lstStyle/>
                    <a:p>
                      <a:pPr marL="0" marR="0">
                        <a:lnSpc>
                          <a:spcPct val="100000"/>
                        </a:lnSpc>
                        <a:spcBef>
                          <a:spcPts val="0"/>
                        </a:spcBef>
                        <a:spcAft>
                          <a:spcPts val="0"/>
                        </a:spcAft>
                      </a:pPr>
                      <a:r>
                        <a:rPr lang="en-US" sz="1400">
                          <a:effectLst/>
                          <a:latin typeface="+mn-lt"/>
                          <a:ea typeface="MS Mincho" panose="02020609040205080304" pitchFamily="49" charset="-128"/>
                          <a:cs typeface="´‚E'58ﬁˇøÏxÂ'1"/>
                        </a:rPr>
                        <a:t>35</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lnSpc>
                          <a:spcPct val="100000"/>
                        </a:lnSpc>
                        <a:spcBef>
                          <a:spcPts val="0"/>
                        </a:spcBef>
                        <a:spcAft>
                          <a:spcPts val="0"/>
                        </a:spcAft>
                      </a:pPr>
                      <a:r>
                        <a:rPr lang="en-US" sz="1400">
                          <a:effectLst/>
                          <a:latin typeface="+mn-lt"/>
                          <a:ea typeface="MS Mincho" panose="02020609040205080304" pitchFamily="49" charset="-128"/>
                          <a:cs typeface="´‚E'58ﬁˇøÏxÂ'1"/>
                        </a:rPr>
                        <a:t>376.41780820+</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lnSpc>
                          <a:spcPct val="100000"/>
                        </a:lnSpc>
                        <a:spcBef>
                          <a:spcPts val="0"/>
                        </a:spcBef>
                        <a:spcAft>
                          <a:spcPts val="0"/>
                        </a:spcAft>
                      </a:pPr>
                      <a:r>
                        <a:rPr lang="en-US" sz="1400">
                          <a:effectLst/>
                          <a:latin typeface="+mn-lt"/>
                          <a:ea typeface="MS Mincho" panose="02020609040205080304" pitchFamily="49" charset="-128"/>
                          <a:cs typeface="´‚E'58ﬁˇøÏxÂ'1"/>
                        </a:rPr>
                        <a:t>July 1279, A.D.</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lnSpc>
                          <a:spcPct val="100000"/>
                        </a:lnSpc>
                        <a:spcBef>
                          <a:spcPts val="0"/>
                        </a:spcBef>
                        <a:spcAft>
                          <a:spcPts val="0"/>
                        </a:spcAft>
                      </a:pPr>
                      <a:r>
                        <a:rPr lang="en-US" sz="1400">
                          <a:effectLst/>
                          <a:latin typeface="+mn-lt"/>
                          <a:ea typeface="MS Mincho" panose="02020609040205080304" pitchFamily="49" charset="-128"/>
                          <a:cs typeface="∆√E'58ﬁˇøÏxÂ'1"/>
                        </a:rPr>
                        <a:t>The zeal for anti-Saracen Crusades died out. </a:t>
                      </a:r>
                      <a:r>
                        <a:rPr lang="en-US" sz="1400">
                          <a:effectLst/>
                          <a:latin typeface="+mn-lt"/>
                          <a:ea typeface="MS Mincho" panose="02020609040205080304" pitchFamily="49" charset="-128"/>
                          <a:cs typeface="JÕE'58ﬁˇøÏxÂ'1"/>
                        </a:rPr>
                        <a:t>The last of these was organized and led by Louis IX of</a:t>
                      </a:r>
                      <a:r>
                        <a:rPr lang="en-US" sz="1400">
                          <a:effectLst/>
                          <a:latin typeface="+mn-lt"/>
                          <a:ea typeface="MS Mincho" panose="02020609040205080304" pitchFamily="49" charset="-128"/>
                          <a:cs typeface="∆√E'58ﬁˇøÏxÂ'1"/>
                        </a:rPr>
                        <a:t> </a:t>
                      </a:r>
                      <a:r>
                        <a:rPr lang="en-US" sz="1400">
                          <a:effectLst/>
                          <a:latin typeface="+mn-lt"/>
                          <a:ea typeface="MS Mincho" panose="02020609040205080304" pitchFamily="49" charset="-128"/>
                          <a:cs typeface="JÕE'58ﬁˇøÏxÂ'1"/>
                        </a:rPr>
                        <a:t>France in 1270. Half of his army, including himself, was</a:t>
                      </a:r>
                      <a:r>
                        <a:rPr lang="en-US" sz="1400">
                          <a:effectLst/>
                          <a:latin typeface="+mn-lt"/>
                          <a:ea typeface="MS Mincho" panose="02020609040205080304" pitchFamily="49" charset="-128"/>
                          <a:cs typeface="∆√E'58ﬁˇøÏxÂ'1"/>
                        </a:rPr>
                        <a:t> </a:t>
                      </a:r>
                      <a:r>
                        <a:rPr lang="en-US" sz="1400">
                          <a:effectLst/>
                          <a:latin typeface="+mn-lt"/>
                          <a:ea typeface="MS Mincho" panose="02020609040205080304" pitchFamily="49" charset="-128"/>
                          <a:cs typeface="JÕE'58ﬁˇøÏxÂ'1"/>
                        </a:rPr>
                        <a:t>that year carried away with pestilence, which ended what</a:t>
                      </a:r>
                      <a:r>
                        <a:rPr lang="en-US" sz="1400">
                          <a:effectLst/>
                          <a:latin typeface="+mn-lt"/>
                          <a:ea typeface="MS Mincho" panose="02020609040205080304" pitchFamily="49" charset="-128"/>
                          <a:cs typeface="∆√E'58ﬁˇøÏxÂ'1"/>
                        </a:rPr>
                        <a:t> </a:t>
                      </a:r>
                      <a:r>
                        <a:rPr lang="en-US" sz="1400">
                          <a:effectLst/>
                          <a:latin typeface="+mn-lt"/>
                          <a:ea typeface="MS Mincho" panose="02020609040205080304" pitchFamily="49" charset="-128"/>
                          <a:cs typeface="JÕE'58ﬁˇøÏxÂ'1"/>
                        </a:rPr>
                        <a:t>proved to be the last anti-Saracen Crusade.</a:t>
                      </a:r>
                      <a:endParaRPr lang="en-US" sz="1400">
                        <a:effectLst/>
                        <a:latin typeface="+mn-lt"/>
                        <a:ea typeface="MS Mincho" panose="02020609040205080304" pitchFamily="49" charset="-128"/>
                        <a:cs typeface="Times New Roman" panose="02020603050405020304" pitchFamily="18" charset="0"/>
                      </a:endParaRPr>
                    </a:p>
                    <a:p>
                      <a:pPr marL="0" marR="0">
                        <a:lnSpc>
                          <a:spcPct val="100000"/>
                        </a:lnSpc>
                        <a:spcBef>
                          <a:spcPts val="0"/>
                        </a:spcBef>
                        <a:spcAft>
                          <a:spcPts val="0"/>
                        </a:spcAft>
                      </a:pPr>
                      <a:r>
                        <a:rPr lang="en-US" sz="1400">
                          <a:effectLst/>
                          <a:latin typeface="+mn-lt"/>
                          <a:ea typeface="MS Mincho" panose="02020609040205080304" pitchFamily="49" charset="-128"/>
                          <a:cs typeface="∆√E'58ﬁˇøÏxÂ'1"/>
                        </a:rPr>
                        <a:t> </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extLst>
                  <a:ext uri="{0D108BD9-81ED-4DB2-BD59-A6C34878D82A}">
                    <a16:rowId xmlns:a16="http://schemas.microsoft.com/office/drawing/2014/main" val="1637490945"/>
                  </a:ext>
                </a:extLst>
              </a:tr>
              <a:tr h="1972073">
                <a:tc>
                  <a:txBody>
                    <a:bodyPr/>
                    <a:lstStyle/>
                    <a:p>
                      <a:pPr marL="0" marR="274320">
                        <a:lnSpc>
                          <a:spcPct val="100000"/>
                        </a:lnSpc>
                        <a:spcBef>
                          <a:spcPts val="0"/>
                        </a:spcBef>
                        <a:spcAft>
                          <a:spcPts val="0"/>
                        </a:spcAft>
                      </a:pPr>
                      <a:r>
                        <a:rPr lang="en-US" sz="1400" u="sng">
                          <a:effectLst/>
                          <a:latin typeface="+mn-lt"/>
                          <a:ea typeface="MS Mincho" panose="02020609040205080304" pitchFamily="49" charset="-128"/>
                          <a:cs typeface="ï.e'58ﬁˇøÏxÂ'1"/>
                        </a:rPr>
                        <a:t>Gen. 8: 14 </a:t>
                      </a:r>
                      <a:endParaRPr lang="en-US" sz="1400">
                        <a:effectLst/>
                        <a:latin typeface="+mn-lt"/>
                        <a:ea typeface="MS Mincho" panose="02020609040205080304" pitchFamily="49" charset="-128"/>
                        <a:cs typeface="Times New Roman" panose="02020603050405020304" pitchFamily="18" charset="0"/>
                      </a:endParaRPr>
                    </a:p>
                    <a:p>
                      <a:pPr marL="0" marR="274320">
                        <a:lnSpc>
                          <a:spcPct val="100000"/>
                        </a:lnSpc>
                        <a:spcBef>
                          <a:spcPts val="0"/>
                        </a:spcBef>
                        <a:spcAft>
                          <a:spcPts val="0"/>
                        </a:spcAft>
                      </a:pPr>
                      <a:r>
                        <a:rPr lang="en-US" sz="1400">
                          <a:effectLst/>
                          <a:latin typeface="+mn-lt"/>
                          <a:ea typeface="MS Mincho" panose="02020609040205080304" pitchFamily="49" charset="-128"/>
                          <a:cs typeface="ï.e'58ﬁˇøÏxÂ'1"/>
                        </a:rPr>
                        <a:t>The Lord told Noah to come out of the ark.</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lnSpc>
                          <a:spcPct val="100000"/>
                        </a:lnSpc>
                        <a:spcBef>
                          <a:spcPts val="0"/>
                        </a:spcBef>
                        <a:spcAft>
                          <a:spcPts val="0"/>
                        </a:spcAft>
                      </a:pPr>
                      <a:r>
                        <a:rPr lang="en-US" sz="1400">
                          <a:effectLst/>
                          <a:latin typeface="+mn-lt"/>
                          <a:ea typeface="MS Mincho" panose="02020609040205080304" pitchFamily="49" charset="-128"/>
                          <a:cs typeface="ï.e'58ﬁˇøÏxÂ'1"/>
                        </a:rPr>
                        <a:t>56</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lnSpc>
                          <a:spcPct val="100000"/>
                        </a:lnSpc>
                        <a:spcBef>
                          <a:spcPts val="0"/>
                        </a:spcBef>
                        <a:spcAft>
                          <a:spcPts val="0"/>
                        </a:spcAft>
                      </a:pPr>
                      <a:r>
                        <a:rPr lang="en-US" sz="1400">
                          <a:effectLst/>
                          <a:latin typeface="+mn-lt"/>
                          <a:ea typeface="MS Mincho" panose="02020609040205080304" pitchFamily="49" charset="-128"/>
                          <a:cs typeface="ï.e'58ﬁˇøÏxÂ'1"/>
                        </a:rPr>
                        <a:t>602.26849312+</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lnSpc>
                          <a:spcPct val="100000"/>
                        </a:lnSpc>
                        <a:spcBef>
                          <a:spcPts val="0"/>
                        </a:spcBef>
                        <a:spcAft>
                          <a:spcPts val="0"/>
                        </a:spcAft>
                      </a:pPr>
                      <a:r>
                        <a:rPr lang="en-US" sz="1400">
                          <a:effectLst/>
                          <a:latin typeface="+mn-lt"/>
                          <a:ea typeface="MS Mincho" panose="02020609040205080304" pitchFamily="49" charset="-128"/>
                          <a:cs typeface="ï.e'58ﬁˇøÏxÂ'1"/>
                        </a:rPr>
                        <a:t>Oct. 1881, A.D.</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tc>
                  <a:txBody>
                    <a:bodyPr/>
                    <a:lstStyle/>
                    <a:p>
                      <a:pPr marL="0" marR="0">
                        <a:lnSpc>
                          <a:spcPct val="100000"/>
                        </a:lnSpc>
                        <a:spcBef>
                          <a:spcPts val="0"/>
                        </a:spcBef>
                        <a:spcAft>
                          <a:spcPts val="0"/>
                        </a:spcAft>
                      </a:pPr>
                      <a:r>
                        <a:rPr lang="en-US" sz="1400">
                          <a:effectLst/>
                          <a:latin typeface="+mn-lt"/>
                          <a:ea typeface="MS Mincho" panose="02020609040205080304" pitchFamily="49" charset="-128"/>
                          <a:cs typeface="ÁÃE'58ﬁˇøÏxÂ'1"/>
                        </a:rPr>
                        <a:t>The last of these 56 days began Jan. 1871. During this antitypical day our Lord returned, raised the sleeping Saints, cast off Babylon, ended the General Call, and began to develop the Youthful Worthies, who were from God's viewpoint anticipatorily in the antitypical Ark with all its other classes.</a:t>
                      </a:r>
                      <a:endParaRPr lang="en-US" sz="1400">
                        <a:effectLst/>
                        <a:latin typeface="+mn-lt"/>
                        <a:ea typeface="MS Mincho" panose="02020609040205080304" pitchFamily="49" charset="-128"/>
                        <a:cs typeface="Times New Roman" panose="02020603050405020304" pitchFamily="18" charset="0"/>
                      </a:endParaRPr>
                    </a:p>
                    <a:p>
                      <a:pPr marL="0" marR="0">
                        <a:lnSpc>
                          <a:spcPct val="100000"/>
                        </a:lnSpc>
                        <a:spcBef>
                          <a:spcPts val="0"/>
                        </a:spcBef>
                        <a:spcAft>
                          <a:spcPts val="0"/>
                        </a:spcAft>
                      </a:pPr>
                      <a:r>
                        <a:rPr lang="en-US" sz="1400">
                          <a:effectLst/>
                          <a:latin typeface="+mn-lt"/>
                          <a:ea typeface="MS Mincho" panose="02020609040205080304" pitchFamily="49" charset="-128"/>
                          <a:cs typeface="ÁÃE'58ﬁˇøÏxÂ'1"/>
                        </a:rPr>
                        <a:t> </a:t>
                      </a:r>
                      <a:endParaRPr lang="en-US" sz="1400">
                        <a:effectLst/>
                        <a:latin typeface="+mn-lt"/>
                        <a:ea typeface="MS Mincho" panose="02020609040205080304" pitchFamily="49" charset="-128"/>
                        <a:cs typeface="Times New Roman" panose="02020603050405020304" pitchFamily="18" charset="0"/>
                      </a:endParaRPr>
                    </a:p>
                  </a:txBody>
                  <a:tcPr marL="137160" marR="137160" marT="137160" marB="137160"/>
                </a:tc>
                <a:extLst>
                  <a:ext uri="{0D108BD9-81ED-4DB2-BD59-A6C34878D82A}">
                    <a16:rowId xmlns:a16="http://schemas.microsoft.com/office/drawing/2014/main" val="2850830786"/>
                  </a:ext>
                </a:extLst>
              </a:tr>
              <a:tr h="1005177">
                <a:tc>
                  <a:txBody>
                    <a:bodyPr/>
                    <a:lstStyle/>
                    <a:p>
                      <a:pPr marL="0" marR="274320">
                        <a:lnSpc>
                          <a:spcPct val="100000"/>
                        </a:lnSpc>
                        <a:spcBef>
                          <a:spcPts val="0"/>
                        </a:spcBef>
                        <a:spcAft>
                          <a:spcPts val="0"/>
                        </a:spcAft>
                      </a:pPr>
                      <a:r>
                        <a:rPr lang="en-US" sz="1400" dirty="0">
                          <a:effectLst/>
                          <a:latin typeface="+mn-lt"/>
                          <a:ea typeface="MS Mincho" panose="02020609040205080304" pitchFamily="49" charset="-128"/>
                          <a:cs typeface="Times New Roman" panose="02020603050405020304" pitchFamily="18" charset="0"/>
                        </a:rPr>
                        <a:t>Totals </a:t>
                      </a:r>
                    </a:p>
                  </a:txBody>
                  <a:tcPr marL="137160" marR="137160" marT="137160" marB="137160"/>
                </a:tc>
                <a:tc>
                  <a:txBody>
                    <a:bodyPr/>
                    <a:lstStyle/>
                    <a:p>
                      <a:pPr marL="0" marR="0">
                        <a:lnSpc>
                          <a:spcPct val="100000"/>
                        </a:lnSpc>
                        <a:spcBef>
                          <a:spcPts val="0"/>
                        </a:spcBef>
                        <a:spcAft>
                          <a:spcPts val="0"/>
                        </a:spcAft>
                      </a:pPr>
                      <a:r>
                        <a:rPr lang="en-US" sz="1400" dirty="0">
                          <a:effectLst/>
                          <a:latin typeface="+mn-lt"/>
                          <a:ea typeface="MS Mincho" panose="02020609040205080304" pitchFamily="49" charset="-128"/>
                          <a:cs typeface="Times New Roman" panose="02020603050405020304" pitchFamily="18" charset="0"/>
                        </a:rPr>
                        <a:t>365</a:t>
                      </a:r>
                    </a:p>
                  </a:txBody>
                  <a:tcPr marL="137160" marR="137160" marT="137160" marB="137160"/>
                </a:tc>
                <a:tc>
                  <a:txBody>
                    <a:bodyPr/>
                    <a:lstStyle/>
                    <a:p>
                      <a:pPr marL="0" marR="0">
                        <a:lnSpc>
                          <a:spcPct val="100000"/>
                        </a:lnSpc>
                        <a:spcBef>
                          <a:spcPts val="0"/>
                        </a:spcBef>
                        <a:spcAft>
                          <a:spcPts val="0"/>
                        </a:spcAft>
                      </a:pPr>
                      <a:r>
                        <a:rPr lang="en-US" sz="1400" dirty="0">
                          <a:effectLst/>
                          <a:latin typeface="+mn-lt"/>
                          <a:ea typeface="MS Mincho" panose="02020609040205080304" pitchFamily="49" charset="-128"/>
                          <a:cs typeface="Times New Roman" panose="02020603050405020304" pitchFamily="18" charset="0"/>
                        </a:rPr>
                        <a:t>3925.49999980+- </a:t>
                      </a:r>
                    </a:p>
                  </a:txBody>
                  <a:tcPr marL="137160" marR="137160" marT="137160" marB="137160"/>
                </a:tc>
                <a:tc>
                  <a:txBody>
                    <a:bodyPr/>
                    <a:lstStyle/>
                    <a:p>
                      <a:pPr marL="0" marR="0">
                        <a:lnSpc>
                          <a:spcPct val="100000"/>
                        </a:lnSpc>
                        <a:spcBef>
                          <a:spcPts val="0"/>
                        </a:spcBef>
                        <a:spcAft>
                          <a:spcPts val="0"/>
                        </a:spcAft>
                      </a:pPr>
                      <a:r>
                        <a:rPr lang="en-US" sz="1400" dirty="0">
                          <a:effectLst/>
                          <a:latin typeface="+mn-lt"/>
                          <a:ea typeface="MS Mincho" panose="02020609040205080304" pitchFamily="49" charset="-128"/>
                          <a:cs typeface="Times New Roman" panose="02020603050405020304" pitchFamily="18" charset="0"/>
                        </a:rPr>
                        <a:t> </a:t>
                      </a:r>
                    </a:p>
                  </a:txBody>
                  <a:tcPr marL="137160" marR="137160" marT="137160" marB="137160"/>
                </a:tc>
                <a:tc>
                  <a:txBody>
                    <a:bodyPr/>
                    <a:lstStyle/>
                    <a:p>
                      <a:pPr marL="0" marR="0">
                        <a:lnSpc>
                          <a:spcPct val="100000"/>
                        </a:lnSpc>
                        <a:spcBef>
                          <a:spcPts val="0"/>
                        </a:spcBef>
                        <a:spcAft>
                          <a:spcPts val="0"/>
                        </a:spcAft>
                      </a:pPr>
                      <a:r>
                        <a:rPr lang="en-US" sz="1400" dirty="0">
                          <a:effectLst/>
                          <a:latin typeface="+mn-lt"/>
                          <a:ea typeface="MS Mincho" panose="02020609040205080304" pitchFamily="49" charset="-128"/>
                          <a:cs typeface="Times New Roman" panose="02020603050405020304" pitchFamily="18" charset="0"/>
                        </a:rPr>
                        <a:t> </a:t>
                      </a:r>
                    </a:p>
                  </a:txBody>
                  <a:tcPr marL="137160" marR="137160" marT="137160" marB="137160"/>
                </a:tc>
                <a:extLst>
                  <a:ext uri="{0D108BD9-81ED-4DB2-BD59-A6C34878D82A}">
                    <a16:rowId xmlns:a16="http://schemas.microsoft.com/office/drawing/2014/main" val="3892377222"/>
                  </a:ext>
                </a:extLst>
              </a:tr>
            </a:tbl>
          </a:graphicData>
        </a:graphic>
      </p:graphicFrame>
    </p:spTree>
    <p:extLst>
      <p:ext uri="{BB962C8B-B14F-4D97-AF65-F5344CB8AC3E}">
        <p14:creationId xmlns:p14="http://schemas.microsoft.com/office/powerpoint/2010/main" val="16913253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27"/>
            <a:ext cx="9141714"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56712" y="970671"/>
            <a:ext cx="7514222" cy="2121713"/>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7000" b="1" kern="1200" dirty="0">
                <a:solidFill>
                  <a:srgbClr val="FFFFFF"/>
                </a:solidFill>
                <a:latin typeface="+mj-lt"/>
                <a:ea typeface="+mj-ea"/>
                <a:cs typeface="+mj-cs"/>
              </a:rPr>
              <a:t>Noah’s Ark</a:t>
            </a:r>
          </a:p>
          <a:p>
            <a:pPr defTabSz="914400">
              <a:lnSpc>
                <a:spcPct val="90000"/>
              </a:lnSpc>
              <a:spcBef>
                <a:spcPct val="0"/>
              </a:spcBef>
              <a:spcAft>
                <a:spcPts val="600"/>
              </a:spcAft>
            </a:pPr>
            <a:r>
              <a:rPr lang="en-US" sz="4800" b="1" dirty="0">
                <a:solidFill>
                  <a:srgbClr val="FFFFFF"/>
                </a:solidFill>
                <a:latin typeface="+mj-lt"/>
                <a:ea typeface="+mj-ea"/>
                <a:cs typeface="+mj-cs"/>
              </a:rPr>
              <a:t>Types and Antitypes</a:t>
            </a:r>
            <a:endParaRPr lang="en-US" sz="4800" b="1" kern="1200" dirty="0">
              <a:solidFill>
                <a:srgbClr val="FFFFFF"/>
              </a:solidFill>
              <a:latin typeface="+mj-lt"/>
              <a:ea typeface="+mj-ea"/>
              <a:cs typeface="+mj-cs"/>
            </a:endParaRPr>
          </a:p>
        </p:txBody>
      </p:sp>
      <p:sp>
        <p:nvSpPr>
          <p:cNvPr id="6"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5810" y="4208147"/>
            <a:ext cx="254344"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6554" y="4098333"/>
            <a:ext cx="151393"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86" y="4098334"/>
            <a:ext cx="6699764"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0154" y="4377267"/>
            <a:ext cx="2341560"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803E3670-E608-7342-AF47-AB1805BA5688}"/>
              </a:ext>
            </a:extLst>
          </p:cNvPr>
          <p:cNvSpPr txBox="1"/>
          <p:nvPr/>
        </p:nvSpPr>
        <p:spPr>
          <a:xfrm>
            <a:off x="456712" y="4556349"/>
            <a:ext cx="973343" cy="707886"/>
          </a:xfrm>
          <a:prstGeom prst="rect">
            <a:avLst/>
          </a:prstGeom>
          <a:noFill/>
        </p:spPr>
        <p:txBody>
          <a:bodyPr wrap="none" rtlCol="0">
            <a:spAutoFit/>
          </a:bodyPr>
          <a:lstStyle/>
          <a:p>
            <a:r>
              <a:rPr lang="en-US" sz="4000" dirty="0"/>
              <a:t>End</a:t>
            </a:r>
          </a:p>
        </p:txBody>
      </p:sp>
    </p:spTree>
    <p:extLst>
      <p:ext uri="{BB962C8B-B14F-4D97-AF65-F5344CB8AC3E}">
        <p14:creationId xmlns:p14="http://schemas.microsoft.com/office/powerpoint/2010/main" val="33486491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27"/>
            <a:ext cx="9141714"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96506" y="637954"/>
            <a:ext cx="6600360" cy="2250045"/>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7000" b="1" kern="1200" dirty="0">
                <a:solidFill>
                  <a:srgbClr val="FFFFFF"/>
                </a:solidFill>
                <a:latin typeface="+mj-lt"/>
                <a:ea typeface="+mj-ea"/>
                <a:cs typeface="+mj-cs"/>
              </a:rPr>
              <a:t>Noah’s Ark</a:t>
            </a:r>
          </a:p>
          <a:p>
            <a:pPr defTabSz="914400">
              <a:lnSpc>
                <a:spcPct val="90000"/>
              </a:lnSpc>
              <a:spcBef>
                <a:spcPct val="0"/>
              </a:spcBef>
              <a:spcAft>
                <a:spcPts val="600"/>
              </a:spcAft>
            </a:pPr>
            <a:r>
              <a:rPr lang="en-US" sz="4800" b="1" dirty="0">
                <a:solidFill>
                  <a:srgbClr val="FFFFFF"/>
                </a:solidFill>
                <a:latin typeface="+mj-lt"/>
                <a:ea typeface="+mj-ea"/>
                <a:cs typeface="+mj-cs"/>
              </a:rPr>
              <a:t>Interesting Facts</a:t>
            </a:r>
            <a:endParaRPr lang="en-US" sz="4800" b="1" kern="1200" dirty="0">
              <a:solidFill>
                <a:srgbClr val="FFFFFF"/>
              </a:solidFill>
              <a:latin typeface="+mj-lt"/>
              <a:ea typeface="+mj-ea"/>
              <a:cs typeface="+mj-cs"/>
            </a:endParaRPr>
          </a:p>
        </p:txBody>
      </p:sp>
      <p:sp>
        <p:nvSpPr>
          <p:cNvPr id="6"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5810" y="4208147"/>
            <a:ext cx="254344"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6554" y="4098333"/>
            <a:ext cx="151393"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86" y="4098334"/>
            <a:ext cx="6699764"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0154" y="4377267"/>
            <a:ext cx="2341560"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15721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F4C3CC-F83B-8749-809F-269DCCCBCF28}"/>
              </a:ext>
            </a:extLst>
          </p:cNvPr>
          <p:cNvSpPr/>
          <p:nvPr/>
        </p:nvSpPr>
        <p:spPr>
          <a:xfrm>
            <a:off x="3841053" y="1372146"/>
            <a:ext cx="4572000" cy="4093428"/>
          </a:xfrm>
          <a:prstGeom prst="rect">
            <a:avLst/>
          </a:prstGeom>
        </p:spPr>
        <p:txBody>
          <a:bodyPr>
            <a:spAutoFit/>
          </a:bodyPr>
          <a:lstStyle/>
          <a:p>
            <a:r>
              <a:rPr lang="en-US" sz="2000" dirty="0"/>
              <a:t>Matthew 24:37-39</a:t>
            </a:r>
          </a:p>
          <a:p>
            <a:endParaRPr lang="en-US" sz="2000" dirty="0"/>
          </a:p>
          <a:p>
            <a:r>
              <a:rPr lang="en-US" sz="2000" dirty="0"/>
              <a:t>37 But as the days of Noah were, so also will the coming of the Son of Man be.</a:t>
            </a:r>
          </a:p>
          <a:p>
            <a:endParaRPr lang="en-US" sz="2000" dirty="0"/>
          </a:p>
          <a:p>
            <a:r>
              <a:rPr lang="en-US" sz="2000" dirty="0"/>
              <a:t>38 For as in the days before the flood, they were eating and drinking, marrying and giving in marriage, until the day that Noah entered the ark,</a:t>
            </a:r>
          </a:p>
          <a:p>
            <a:endParaRPr lang="en-US" sz="2000" dirty="0"/>
          </a:p>
          <a:p>
            <a:r>
              <a:rPr lang="en-US" sz="2000" dirty="0"/>
              <a:t>39 and did not know until the flood came and took them all away, so also will the coming of the Son of Man be.</a:t>
            </a:r>
          </a:p>
        </p:txBody>
      </p:sp>
    </p:spTree>
    <p:extLst>
      <p:ext uri="{BB962C8B-B14F-4D97-AF65-F5344CB8AC3E}">
        <p14:creationId xmlns:p14="http://schemas.microsoft.com/office/powerpoint/2010/main" val="41470647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7EB1F7F-3901-0C47-BE5E-7D0BD5F86382}"/>
              </a:ext>
            </a:extLst>
          </p:cNvPr>
          <p:cNvSpPr/>
          <p:nvPr/>
        </p:nvSpPr>
        <p:spPr>
          <a:xfrm>
            <a:off x="3626784" y="3017119"/>
            <a:ext cx="4916510" cy="3713668"/>
          </a:xfrm>
          <a:prstGeom prst="rect">
            <a:avLst/>
          </a:prstGeom>
        </p:spPr>
        <p:txBody>
          <a:bodyPr vert="horz" lIns="91440" tIns="45720" rIns="91440" bIns="45720" rtlCol="0" anchor="ctr">
            <a:noAutofit/>
          </a:bodyPr>
          <a:lstStyle/>
          <a:p>
            <a:pPr defTabSz="914400">
              <a:lnSpc>
                <a:spcPct val="90000"/>
              </a:lnSpc>
              <a:spcAft>
                <a:spcPts val="600"/>
              </a:spcAft>
            </a:pPr>
            <a:r>
              <a:rPr lang="en-US" sz="2000" b="1" dirty="0"/>
              <a:t>Our Pastor Russell render these verses thus:</a:t>
            </a:r>
          </a:p>
          <a:p>
            <a:pPr defTabSz="914400">
              <a:lnSpc>
                <a:spcPct val="90000"/>
              </a:lnSpc>
              <a:spcAft>
                <a:spcPts val="600"/>
              </a:spcAft>
            </a:pPr>
            <a:endParaRPr lang="en-US" sz="2000" dirty="0"/>
          </a:p>
          <a:p>
            <a:pPr defTabSz="914400">
              <a:lnSpc>
                <a:spcPct val="90000"/>
              </a:lnSpc>
              <a:spcAft>
                <a:spcPts val="600"/>
              </a:spcAft>
            </a:pPr>
            <a:r>
              <a:rPr lang="en-US" sz="2000" dirty="0"/>
              <a:t>"As the days of Noah were, so shall also the </a:t>
            </a:r>
            <a:r>
              <a:rPr lang="en-US" sz="2000" dirty="0">
                <a:highlight>
                  <a:srgbClr val="FFFF00"/>
                </a:highlight>
              </a:rPr>
              <a:t>presence</a:t>
            </a:r>
            <a:r>
              <a:rPr lang="en-US" sz="2000" dirty="0"/>
              <a:t> [Greek </a:t>
            </a:r>
            <a:r>
              <a:rPr lang="en-US" sz="2000" i="1" dirty="0"/>
              <a:t>parousia</a:t>
            </a:r>
            <a:r>
              <a:rPr lang="en-US" sz="2000" dirty="0"/>
              <a:t>] of the Son of Man be. For as in the days that were before the flood they were eating and drinking, marrying and giving in marriage, until the day that Noah entered into the ark, and knew not, … </a:t>
            </a:r>
            <a:r>
              <a:rPr lang="en-US" sz="2000" i="1" dirty="0"/>
              <a:t>so shall also the presence of the Son of Man be"</a:t>
            </a:r>
            <a:r>
              <a:rPr lang="en-US" sz="2000" dirty="0"/>
              <a:t>—</a:t>
            </a:r>
          </a:p>
          <a:p>
            <a:pPr defTabSz="914400">
              <a:lnSpc>
                <a:spcPct val="90000"/>
              </a:lnSpc>
              <a:spcAft>
                <a:spcPts val="600"/>
              </a:spcAft>
            </a:pPr>
            <a:endParaRPr lang="en-US" sz="2000" dirty="0"/>
          </a:p>
          <a:p>
            <a:pPr defTabSz="914400">
              <a:lnSpc>
                <a:spcPct val="90000"/>
              </a:lnSpc>
              <a:spcAft>
                <a:spcPts val="600"/>
              </a:spcAft>
            </a:pPr>
            <a:r>
              <a:rPr lang="en-US" sz="2000" dirty="0"/>
              <a:t>Matt. 24:37-39. </a:t>
            </a:r>
          </a:p>
        </p:txBody>
      </p:sp>
      <p:pic>
        <p:nvPicPr>
          <p:cNvPr id="5" name="Picture 4" descr="A group of monkeys&#10;&#10;Description automatically generated with low confidence">
            <a:extLst>
              <a:ext uri="{FF2B5EF4-FFF2-40B4-BE49-F238E27FC236}">
                <a16:creationId xmlns:a16="http://schemas.microsoft.com/office/drawing/2014/main" id="{09E2C2CB-1D8F-FC4A-9BC1-A204D71C0D3B}"/>
              </a:ext>
            </a:extLst>
          </p:cNvPr>
          <p:cNvPicPr>
            <a:picLocks noChangeAspect="1"/>
          </p:cNvPicPr>
          <p:nvPr/>
        </p:nvPicPr>
        <p:blipFill>
          <a:blip r:embed="rId2"/>
          <a:stretch>
            <a:fillRect/>
          </a:stretch>
        </p:blipFill>
        <p:spPr>
          <a:xfrm>
            <a:off x="4438455" y="397889"/>
            <a:ext cx="3270325" cy="2460154"/>
          </a:xfrm>
          <a:prstGeom prst="rect">
            <a:avLst/>
          </a:prstGeom>
        </p:spPr>
      </p:pic>
    </p:spTree>
    <p:extLst>
      <p:ext uri="{BB962C8B-B14F-4D97-AF65-F5344CB8AC3E}">
        <p14:creationId xmlns:p14="http://schemas.microsoft.com/office/powerpoint/2010/main" val="22584068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erson in a suit&#10;&#10;Description automatically generated with low confidence">
            <a:extLst>
              <a:ext uri="{FF2B5EF4-FFF2-40B4-BE49-F238E27FC236}">
                <a16:creationId xmlns:a16="http://schemas.microsoft.com/office/drawing/2014/main" id="{69BA1158-F4EC-564D-AAB3-4FA70BA5932E}"/>
              </a:ext>
            </a:extLst>
          </p:cNvPr>
          <p:cNvPicPr>
            <a:picLocks noChangeAspect="1"/>
          </p:cNvPicPr>
          <p:nvPr/>
        </p:nvPicPr>
        <p:blipFill rotWithShape="1">
          <a:blip r:embed="rId2"/>
          <a:srcRect l="1219" r="20584"/>
          <a:stretch/>
        </p:blipFill>
        <p:spPr>
          <a:xfrm>
            <a:off x="20" y="10"/>
            <a:ext cx="4518095"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Rectangle 3">
            <a:extLst>
              <a:ext uri="{FF2B5EF4-FFF2-40B4-BE49-F238E27FC236}">
                <a16:creationId xmlns:a16="http://schemas.microsoft.com/office/drawing/2014/main" id="{7FC8E89F-AB69-9E40-A8AD-D9C3B6C55B73}"/>
              </a:ext>
            </a:extLst>
          </p:cNvPr>
          <p:cNvSpPr/>
          <p:nvPr/>
        </p:nvSpPr>
        <p:spPr>
          <a:xfrm>
            <a:off x="4957418" y="1137621"/>
            <a:ext cx="3753055" cy="4582758"/>
          </a:xfrm>
          <a:prstGeom prst="rect">
            <a:avLst/>
          </a:prstGeom>
        </p:spPr>
        <p:txBody>
          <a:bodyPr vert="horz" lIns="91440" tIns="45720" rIns="91440" bIns="45720" rtlCol="0" anchor="t">
            <a:normAutofit/>
          </a:bodyPr>
          <a:lstStyle/>
          <a:p>
            <a:pPr defTabSz="914400">
              <a:lnSpc>
                <a:spcPct val="90000"/>
              </a:lnSpc>
              <a:spcAft>
                <a:spcPts val="600"/>
              </a:spcAft>
            </a:pPr>
            <a:r>
              <a:rPr lang="en-US" sz="2000" dirty="0"/>
              <a:t>The point of this illustration is overlooked by many who presuppose, without any authority in the Master's words, that the similarity here being pointed out is the wickedness of Noah's day and that of the day of Christ's presence. </a:t>
            </a:r>
          </a:p>
          <a:p>
            <a:pPr defTabSz="914400">
              <a:lnSpc>
                <a:spcPct val="90000"/>
              </a:lnSpc>
              <a:spcAft>
                <a:spcPts val="600"/>
              </a:spcAft>
            </a:pPr>
            <a:endParaRPr lang="en-US" sz="2000" dirty="0"/>
          </a:p>
          <a:p>
            <a:pPr defTabSz="914400">
              <a:lnSpc>
                <a:spcPct val="90000"/>
              </a:lnSpc>
              <a:spcAft>
                <a:spcPts val="600"/>
              </a:spcAft>
            </a:pPr>
            <a:r>
              <a:rPr lang="en-US" sz="2000" dirty="0"/>
              <a:t>But while such a comparison might have been justifiable and proper, the fact remains that such comparison was not made, but avoided. The comparison made is similarity of ignorance.</a:t>
            </a:r>
          </a:p>
          <a:p>
            <a:pPr defTabSz="914400">
              <a:lnSpc>
                <a:spcPct val="90000"/>
              </a:lnSpc>
              <a:spcAft>
                <a:spcPts val="600"/>
              </a:spcAft>
            </a:pPr>
            <a:endParaRPr lang="en-US" sz="2000" dirty="0"/>
          </a:p>
        </p:txBody>
      </p:sp>
      <p:pic>
        <p:nvPicPr>
          <p:cNvPr id="17" name="Picture 16" descr="A person in a suit&#10;&#10;Description automatically generated with low confidence">
            <a:extLst>
              <a:ext uri="{FF2B5EF4-FFF2-40B4-BE49-F238E27FC236}">
                <a16:creationId xmlns:a16="http://schemas.microsoft.com/office/drawing/2014/main" id="{2DC7CE42-AFF6-354A-83DF-3BAEAE53779D}"/>
              </a:ext>
            </a:extLst>
          </p:cNvPr>
          <p:cNvPicPr>
            <a:picLocks noChangeAspect="1"/>
          </p:cNvPicPr>
          <p:nvPr/>
        </p:nvPicPr>
        <p:blipFill rotWithShape="1">
          <a:blip r:embed="rId2"/>
          <a:srcRect l="1219" r="20584"/>
          <a:stretch/>
        </p:blipFill>
        <p:spPr>
          <a:xfrm>
            <a:off x="0" y="10"/>
            <a:ext cx="4518095"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61181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erson in a suit&#10;&#10;Description automatically generated with low confidence">
            <a:extLst>
              <a:ext uri="{FF2B5EF4-FFF2-40B4-BE49-F238E27FC236}">
                <a16:creationId xmlns:a16="http://schemas.microsoft.com/office/drawing/2014/main" id="{69BA1158-F4EC-564D-AAB3-4FA70BA5932E}"/>
              </a:ext>
            </a:extLst>
          </p:cNvPr>
          <p:cNvPicPr>
            <a:picLocks noChangeAspect="1"/>
          </p:cNvPicPr>
          <p:nvPr/>
        </p:nvPicPr>
        <p:blipFill rotWithShape="1">
          <a:blip r:embed="rId2"/>
          <a:srcRect l="1219" r="20584"/>
          <a:stretch/>
        </p:blipFill>
        <p:spPr>
          <a:xfrm>
            <a:off x="20" y="10"/>
            <a:ext cx="4518095"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Rectangle 3">
            <a:extLst>
              <a:ext uri="{FF2B5EF4-FFF2-40B4-BE49-F238E27FC236}">
                <a16:creationId xmlns:a16="http://schemas.microsoft.com/office/drawing/2014/main" id="{7FC8E89F-AB69-9E40-A8AD-D9C3B6C55B73}"/>
              </a:ext>
            </a:extLst>
          </p:cNvPr>
          <p:cNvSpPr/>
          <p:nvPr/>
        </p:nvSpPr>
        <p:spPr>
          <a:xfrm>
            <a:off x="4867630" y="663326"/>
            <a:ext cx="3853095" cy="5531347"/>
          </a:xfrm>
          <a:prstGeom prst="rect">
            <a:avLst/>
          </a:prstGeom>
        </p:spPr>
        <p:txBody>
          <a:bodyPr vert="horz" lIns="91440" tIns="45720" rIns="91440" bIns="45720" rtlCol="0" anchor="t">
            <a:noAutofit/>
          </a:bodyPr>
          <a:lstStyle/>
          <a:p>
            <a:pPr defTabSz="914400">
              <a:lnSpc>
                <a:spcPct val="90000"/>
              </a:lnSpc>
              <a:spcAft>
                <a:spcPts val="600"/>
              </a:spcAft>
            </a:pPr>
            <a:r>
              <a:rPr lang="en-US" sz="2000" dirty="0"/>
              <a:t>Only Noah and his family knew; the people knew not, but proceeded as usual, marrying, planting, building, eating and drinking. </a:t>
            </a:r>
          </a:p>
          <a:p>
            <a:pPr defTabSz="914400">
              <a:lnSpc>
                <a:spcPct val="90000"/>
              </a:lnSpc>
              <a:spcAft>
                <a:spcPts val="600"/>
              </a:spcAft>
            </a:pPr>
            <a:endParaRPr lang="en-US" sz="2000" dirty="0"/>
          </a:p>
          <a:p>
            <a:pPr defTabSz="914400">
              <a:lnSpc>
                <a:spcPct val="90000"/>
              </a:lnSpc>
              <a:spcAft>
                <a:spcPts val="600"/>
              </a:spcAft>
            </a:pPr>
            <a:r>
              <a:rPr lang="en-US" sz="2000" dirty="0"/>
              <a:t>Similarly, during the time of Christ's presence in the end of this age, and while the time of trouble is impending, the only ones who will know of his presence or have a clear apprehension of what is coming, or why, or the outcome, will be the Lord's people. Others will know not.</a:t>
            </a:r>
          </a:p>
          <a:p>
            <a:pPr defTabSz="914400">
              <a:lnSpc>
                <a:spcPct val="90000"/>
              </a:lnSpc>
              <a:spcAft>
                <a:spcPts val="600"/>
              </a:spcAft>
            </a:pPr>
            <a:endParaRPr lang="en-US" sz="2000" dirty="0"/>
          </a:p>
          <a:p>
            <a:pPr defTabSz="914400">
              <a:lnSpc>
                <a:spcPct val="90000"/>
              </a:lnSpc>
              <a:spcAft>
                <a:spcPts val="600"/>
              </a:spcAft>
            </a:pPr>
            <a:r>
              <a:rPr lang="en-US" sz="2000" dirty="0"/>
              <a:t>Bro. Charles T Russell</a:t>
            </a:r>
          </a:p>
          <a:p>
            <a:pPr defTabSz="914400">
              <a:lnSpc>
                <a:spcPct val="90000"/>
              </a:lnSpc>
              <a:spcAft>
                <a:spcPts val="600"/>
              </a:spcAft>
            </a:pPr>
            <a:endParaRPr lang="en-US" sz="2000" dirty="0"/>
          </a:p>
          <a:p>
            <a:pPr defTabSz="914400">
              <a:lnSpc>
                <a:spcPct val="90000"/>
              </a:lnSpc>
              <a:spcAft>
                <a:spcPts val="600"/>
              </a:spcAft>
            </a:pPr>
            <a:r>
              <a:rPr lang="en-US" sz="2000" dirty="0"/>
              <a:t>P-4 page 606</a:t>
            </a:r>
          </a:p>
          <a:p>
            <a:pPr defTabSz="914400">
              <a:lnSpc>
                <a:spcPct val="90000"/>
              </a:lnSpc>
              <a:spcAft>
                <a:spcPts val="600"/>
              </a:spcAft>
            </a:pPr>
            <a:endParaRPr lang="en-US" sz="2000" dirty="0"/>
          </a:p>
          <a:p>
            <a:pPr defTabSz="914400">
              <a:lnSpc>
                <a:spcPct val="90000"/>
              </a:lnSpc>
              <a:spcAft>
                <a:spcPts val="600"/>
              </a:spcAft>
            </a:pPr>
            <a:endParaRPr lang="en-US" sz="2000" dirty="0"/>
          </a:p>
        </p:txBody>
      </p:sp>
    </p:spTree>
    <p:extLst>
      <p:ext uri="{BB962C8B-B14F-4D97-AF65-F5344CB8AC3E}">
        <p14:creationId xmlns:p14="http://schemas.microsoft.com/office/powerpoint/2010/main" val="28389172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C34A4475-365F-4381-A542-4698D6377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822960" cy="1097280"/>
            <a:chOff x="11094720" y="0"/>
            <a:chExt cx="1097280" cy="1097280"/>
          </a:xfrm>
        </p:grpSpPr>
        <p:sp>
          <p:nvSpPr>
            <p:cNvPr id="13" name="Isosceles Triangle 12">
              <a:extLst>
                <a:ext uri="{FF2B5EF4-FFF2-40B4-BE49-F238E27FC236}">
                  <a16:creationId xmlns:a16="http://schemas.microsoft.com/office/drawing/2014/main" id="{148F8F8B-B172-475E-9119-57F2A1C87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B0349D0-97A5-4654-A515-C72EA9E0B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83455" y="4601497"/>
            <a:ext cx="760545" cy="2017580"/>
            <a:chOff x="11177940" y="4601497"/>
            <a:chExt cx="1014060" cy="2017580"/>
          </a:xfrm>
        </p:grpSpPr>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0BA3F503-4164-CD49-90B0-B511B4D9CA0E}"/>
              </a:ext>
            </a:extLst>
          </p:cNvPr>
          <p:cNvSpPr/>
          <p:nvPr/>
        </p:nvSpPr>
        <p:spPr>
          <a:xfrm>
            <a:off x="2286000" y="1097280"/>
            <a:ext cx="4572000" cy="4524315"/>
          </a:xfrm>
          <a:prstGeom prst="rect">
            <a:avLst/>
          </a:prstGeom>
        </p:spPr>
        <p:txBody>
          <a:bodyPr>
            <a:spAutoFit/>
          </a:bodyPr>
          <a:lstStyle/>
          <a:p>
            <a:pPr algn="ctr"/>
            <a:r>
              <a:rPr lang="en-US" b="1" dirty="0"/>
              <a:t>The atmospheric conditions of the earth were very different before the flood.</a:t>
            </a:r>
          </a:p>
          <a:p>
            <a:endParaRPr lang="en-US" dirty="0"/>
          </a:p>
          <a:p>
            <a:r>
              <a:rPr lang="en-US" b="1" dirty="0"/>
              <a:t>Genesis 2:5, 6</a:t>
            </a:r>
          </a:p>
          <a:p>
            <a:endParaRPr lang="en-US" dirty="0"/>
          </a:p>
          <a:p>
            <a:r>
              <a:rPr lang="en-US" b="1" dirty="0"/>
              <a:t>5</a:t>
            </a:r>
            <a:r>
              <a:rPr lang="en-US" dirty="0"/>
              <a:t>  for the LORD God had not caused it to rain upon the earth, </a:t>
            </a:r>
          </a:p>
          <a:p>
            <a:endParaRPr lang="en-US" dirty="0"/>
          </a:p>
          <a:p>
            <a:r>
              <a:rPr lang="en-US" b="1" dirty="0"/>
              <a:t>6</a:t>
            </a:r>
            <a:r>
              <a:rPr lang="en-US" dirty="0"/>
              <a:t>  But there went up a mist from the earth, and watered the whole face of the ground.</a:t>
            </a:r>
          </a:p>
          <a:p>
            <a:pPr marL="342900" indent="-342900">
              <a:buAutoNum type="arabicPlain" startAt="6"/>
            </a:pPr>
            <a:endParaRPr lang="en-US" dirty="0"/>
          </a:p>
          <a:p>
            <a:endParaRPr lang="en-US" dirty="0"/>
          </a:p>
          <a:p>
            <a:r>
              <a:rPr lang="en-US" dirty="0"/>
              <a:t>So one can see how difficult is would have been for Noah to convince anyone that a flood rain was coming when it had not rained for over 1600 years.</a:t>
            </a:r>
          </a:p>
        </p:txBody>
      </p:sp>
    </p:spTree>
    <p:extLst>
      <p:ext uri="{BB962C8B-B14F-4D97-AF65-F5344CB8AC3E}">
        <p14:creationId xmlns:p14="http://schemas.microsoft.com/office/powerpoint/2010/main" val="20122284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B7E48B-E57F-1B4A-A866-15BFA6624B32}"/>
              </a:ext>
            </a:extLst>
          </p:cNvPr>
          <p:cNvSpPr/>
          <p:nvPr/>
        </p:nvSpPr>
        <p:spPr>
          <a:xfrm>
            <a:off x="403247" y="2600871"/>
            <a:ext cx="2692753" cy="830997"/>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That the sons of God saw the daughters of men that they were fair; </a:t>
            </a:r>
            <a:endParaRPr lang="en-US" sz="1600" dirty="0"/>
          </a:p>
        </p:txBody>
      </p:sp>
      <p:sp>
        <p:nvSpPr>
          <p:cNvPr id="5" name="Rectangle 4">
            <a:extLst>
              <a:ext uri="{FF2B5EF4-FFF2-40B4-BE49-F238E27FC236}">
                <a16:creationId xmlns:a16="http://schemas.microsoft.com/office/drawing/2014/main" id="{3DD8775C-14CF-D34E-A135-F96D0DEC6B19}"/>
              </a:ext>
            </a:extLst>
          </p:cNvPr>
          <p:cNvSpPr/>
          <p:nvPr/>
        </p:nvSpPr>
        <p:spPr>
          <a:xfrm>
            <a:off x="403247" y="3753920"/>
            <a:ext cx="2692753"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they took them wives of all which they chose.</a:t>
            </a:r>
            <a:endParaRPr lang="en-US" sz="1600" dirty="0"/>
          </a:p>
        </p:txBody>
      </p:sp>
      <p:sp>
        <p:nvSpPr>
          <p:cNvPr id="6" name="Rectangle 5">
            <a:extLst>
              <a:ext uri="{FF2B5EF4-FFF2-40B4-BE49-F238E27FC236}">
                <a16:creationId xmlns:a16="http://schemas.microsoft.com/office/drawing/2014/main" id="{5CC6570C-98EA-9140-AA9D-3630D3C013E5}"/>
              </a:ext>
            </a:extLst>
          </p:cNvPr>
          <p:cNvSpPr/>
          <p:nvPr/>
        </p:nvSpPr>
        <p:spPr>
          <a:xfrm>
            <a:off x="403247" y="1975685"/>
            <a:ext cx="1620957" cy="461665"/>
          </a:xfrm>
          <a:prstGeom prst="rect">
            <a:avLst/>
          </a:prstGeom>
        </p:spPr>
        <p:txBody>
          <a:bodyPr wrap="none">
            <a:spAutoFit/>
          </a:bodyPr>
          <a:lstStyle/>
          <a:p>
            <a:pPr fontAlgn="t"/>
            <a:r>
              <a:rPr lang="en-US" sz="2400" dirty="0">
                <a:latin typeface="Calibri" panose="020F0502020204030204" pitchFamily="34" charset="0"/>
                <a:ea typeface="MS Mincho" panose="02020609040205080304" pitchFamily="49" charset="-128"/>
                <a:cs typeface="Times New Roman" panose="02020603050405020304" pitchFamily="18" charset="0"/>
              </a:rPr>
              <a:t>Genesis 6:2</a:t>
            </a:r>
            <a:endParaRPr lang="en-US" sz="2400" dirty="0">
              <a:latin typeface="Arial" panose="020B0604020202020204" pitchFamily="34" charset="0"/>
            </a:endParaRPr>
          </a:p>
        </p:txBody>
      </p:sp>
      <p:sp>
        <p:nvSpPr>
          <p:cNvPr id="8" name="Rectangle 7">
            <a:extLst>
              <a:ext uri="{FF2B5EF4-FFF2-40B4-BE49-F238E27FC236}">
                <a16:creationId xmlns:a16="http://schemas.microsoft.com/office/drawing/2014/main" id="{75443AFF-45FE-E94C-82F5-797BAC25F101}"/>
              </a:ext>
            </a:extLst>
          </p:cNvPr>
          <p:cNvSpPr/>
          <p:nvPr/>
        </p:nvSpPr>
        <p:spPr>
          <a:xfrm>
            <a:off x="4204691" y="3749440"/>
            <a:ext cx="4492048" cy="830997"/>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They then selectively united themselves to them that were favorable for the reasons of carrying out their selfish purposes.</a:t>
            </a:r>
            <a:endParaRPr lang="en-US" sz="1600" dirty="0">
              <a:latin typeface="Arial" panose="020B0604020202020204" pitchFamily="34" charset="0"/>
            </a:endParaRPr>
          </a:p>
        </p:txBody>
      </p:sp>
      <p:sp>
        <p:nvSpPr>
          <p:cNvPr id="10" name="Rectangle 9">
            <a:extLst>
              <a:ext uri="{FF2B5EF4-FFF2-40B4-BE49-F238E27FC236}">
                <a16:creationId xmlns:a16="http://schemas.microsoft.com/office/drawing/2014/main" id="{9964BC3D-B365-AE40-B354-3F10D4A39DD5}"/>
              </a:ext>
            </a:extLst>
          </p:cNvPr>
          <p:cNvSpPr/>
          <p:nvPr/>
        </p:nvSpPr>
        <p:spPr>
          <a:xfrm>
            <a:off x="4204691" y="2600871"/>
            <a:ext cx="4492048"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The impenitent fallen angels (sons of God) became attracted to these governments.</a:t>
            </a:r>
            <a:endParaRPr lang="en-US" sz="1600" dirty="0"/>
          </a:p>
        </p:txBody>
      </p:sp>
    </p:spTree>
    <p:extLst>
      <p:ext uri="{BB962C8B-B14F-4D97-AF65-F5344CB8AC3E}">
        <p14:creationId xmlns:p14="http://schemas.microsoft.com/office/powerpoint/2010/main" val="30059128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C34A4475-365F-4381-A542-4698D6377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822960" cy="1097280"/>
            <a:chOff x="11094720" y="0"/>
            <a:chExt cx="1097280" cy="1097280"/>
          </a:xfrm>
        </p:grpSpPr>
        <p:sp>
          <p:nvSpPr>
            <p:cNvPr id="13" name="Isosceles Triangle 12">
              <a:extLst>
                <a:ext uri="{FF2B5EF4-FFF2-40B4-BE49-F238E27FC236}">
                  <a16:creationId xmlns:a16="http://schemas.microsoft.com/office/drawing/2014/main" id="{148F8F8B-B172-475E-9119-57F2A1C87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B0349D0-97A5-4654-A515-C72EA9E0B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83455" y="4601497"/>
            <a:ext cx="760545" cy="2017580"/>
            <a:chOff x="11177940" y="4601497"/>
            <a:chExt cx="1014060" cy="2017580"/>
          </a:xfrm>
        </p:grpSpPr>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0BA3F503-4164-CD49-90B0-B511B4D9CA0E}"/>
              </a:ext>
            </a:extLst>
          </p:cNvPr>
          <p:cNvSpPr/>
          <p:nvPr/>
        </p:nvSpPr>
        <p:spPr>
          <a:xfrm>
            <a:off x="2286000" y="1097280"/>
            <a:ext cx="4572000" cy="5355312"/>
          </a:xfrm>
          <a:prstGeom prst="rect">
            <a:avLst/>
          </a:prstGeom>
        </p:spPr>
        <p:txBody>
          <a:bodyPr>
            <a:spAutoFit/>
          </a:bodyPr>
          <a:lstStyle/>
          <a:p>
            <a:pPr algn="ctr"/>
            <a:r>
              <a:rPr lang="en-US" b="1" dirty="0"/>
              <a:t>The first rainbow proof of the changed atmosphere</a:t>
            </a:r>
          </a:p>
          <a:p>
            <a:endParaRPr lang="en-US" dirty="0"/>
          </a:p>
          <a:p>
            <a:r>
              <a:rPr lang="en-CA" b="1" dirty="0"/>
              <a:t>Genesis 9:13, 14, 16</a:t>
            </a:r>
            <a:r>
              <a:rPr lang="en-CA" dirty="0"/>
              <a:t>  </a:t>
            </a:r>
          </a:p>
          <a:p>
            <a:endParaRPr lang="en-CA" dirty="0"/>
          </a:p>
          <a:p>
            <a:r>
              <a:rPr lang="en-CA" b="1" dirty="0"/>
              <a:t>13</a:t>
            </a:r>
            <a:r>
              <a:rPr lang="en-CA" dirty="0"/>
              <a:t>  I do set my bow in the cloud, and it shall be for a token of a covenant between me and the earth.</a:t>
            </a:r>
          </a:p>
          <a:p>
            <a:endParaRPr lang="en-CA" dirty="0"/>
          </a:p>
          <a:p>
            <a:r>
              <a:rPr lang="en-CA" b="1" dirty="0"/>
              <a:t>14</a:t>
            </a:r>
            <a:r>
              <a:rPr lang="en-CA" dirty="0"/>
              <a:t>  And it shall come to pass, when I bring a cloud over the earth, that the bow shall be seen in the cloud:</a:t>
            </a:r>
          </a:p>
          <a:p>
            <a:endParaRPr lang="en-CA" dirty="0"/>
          </a:p>
          <a:p>
            <a:r>
              <a:rPr lang="en-CA" b="1" dirty="0"/>
              <a:t>16</a:t>
            </a:r>
            <a:r>
              <a:rPr lang="en-CA" dirty="0"/>
              <a:t>  And the bow shall be in the cloud; and I will look upon it, that I may remember the everlasting covenant between God and every living creature of all flesh that </a:t>
            </a:r>
            <a:r>
              <a:rPr lang="en-CA" i="1" dirty="0"/>
              <a:t>is</a:t>
            </a:r>
            <a:r>
              <a:rPr lang="en-CA" dirty="0"/>
              <a:t> upon the earth.</a:t>
            </a:r>
          </a:p>
          <a:p>
            <a:endParaRPr lang="en-CA" dirty="0"/>
          </a:p>
        </p:txBody>
      </p:sp>
    </p:spTree>
    <p:extLst>
      <p:ext uri="{BB962C8B-B14F-4D97-AF65-F5344CB8AC3E}">
        <p14:creationId xmlns:p14="http://schemas.microsoft.com/office/powerpoint/2010/main" val="11609972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4B55FE-709B-6F4D-A82A-2295503D61E7}"/>
              </a:ext>
            </a:extLst>
          </p:cNvPr>
          <p:cNvPicPr>
            <a:picLocks noChangeAspect="1"/>
          </p:cNvPicPr>
          <p:nvPr/>
        </p:nvPicPr>
        <p:blipFill>
          <a:blip r:embed="rId2"/>
          <a:stretch>
            <a:fillRect/>
          </a:stretch>
        </p:blipFill>
        <p:spPr>
          <a:xfrm rot="16200000">
            <a:off x="1143001" y="-1008530"/>
            <a:ext cx="6858001" cy="8875059"/>
          </a:xfrm>
          <a:prstGeom prst="rect">
            <a:avLst/>
          </a:prstGeom>
        </p:spPr>
      </p:pic>
    </p:spTree>
    <p:extLst>
      <p:ext uri="{BB962C8B-B14F-4D97-AF65-F5344CB8AC3E}">
        <p14:creationId xmlns:p14="http://schemas.microsoft.com/office/powerpoint/2010/main" val="23559308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CD41AC-0B92-154D-8193-A5FAF3D2FCAC}"/>
              </a:ext>
            </a:extLst>
          </p:cNvPr>
          <p:cNvPicPr>
            <a:picLocks noChangeAspect="1"/>
          </p:cNvPicPr>
          <p:nvPr/>
        </p:nvPicPr>
        <p:blipFill>
          <a:blip r:embed="rId3"/>
          <a:stretch>
            <a:fillRect/>
          </a:stretch>
        </p:blipFill>
        <p:spPr>
          <a:xfrm rot="16200000">
            <a:off x="1143001" y="-1008530"/>
            <a:ext cx="6858001" cy="8875059"/>
          </a:xfrm>
          <a:prstGeom prst="rect">
            <a:avLst/>
          </a:prstGeom>
        </p:spPr>
      </p:pic>
    </p:spTree>
    <p:extLst>
      <p:ext uri="{BB962C8B-B14F-4D97-AF65-F5344CB8AC3E}">
        <p14:creationId xmlns:p14="http://schemas.microsoft.com/office/powerpoint/2010/main" val="42332063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9BA1158-F4EC-564D-AAB3-4FA70BA5932E}"/>
              </a:ext>
            </a:extLst>
          </p:cNvPr>
          <p:cNvPicPr>
            <a:picLocks noChangeAspect="1"/>
          </p:cNvPicPr>
          <p:nvPr/>
        </p:nvPicPr>
        <p:blipFill rotWithShape="1">
          <a:blip r:embed="rId2"/>
          <a:srcRect t="3541" b="31171"/>
          <a:stretch/>
        </p:blipFill>
        <p:spPr>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30" name="Group 29">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31" name="Freeform: Shape 30">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Rectangle 3">
            <a:extLst>
              <a:ext uri="{FF2B5EF4-FFF2-40B4-BE49-F238E27FC236}">
                <a16:creationId xmlns:a16="http://schemas.microsoft.com/office/drawing/2014/main" id="{7FC8E89F-AB69-9E40-A8AD-D9C3B6C55B73}"/>
              </a:ext>
            </a:extLst>
          </p:cNvPr>
          <p:cNvSpPr/>
          <p:nvPr/>
        </p:nvSpPr>
        <p:spPr>
          <a:xfrm>
            <a:off x="317635" y="4421818"/>
            <a:ext cx="8085219" cy="2300523"/>
          </a:xfrm>
          <a:prstGeom prst="rect">
            <a:avLst/>
          </a:prstGeom>
        </p:spPr>
        <p:txBody>
          <a:bodyPr vert="horz" lIns="91440" tIns="45720" rIns="91440" bIns="45720" rtlCol="0">
            <a:noAutofit/>
          </a:bodyPr>
          <a:lstStyle/>
          <a:p>
            <a:pPr defTabSz="914400">
              <a:lnSpc>
                <a:spcPct val="90000"/>
              </a:lnSpc>
            </a:pPr>
            <a:r>
              <a:rPr lang="en-US" sz="1600" b="1" dirty="0">
                <a:solidFill>
                  <a:schemeClr val="bg1">
                    <a:alpha val="80000"/>
                  </a:schemeClr>
                </a:solidFill>
              </a:rPr>
              <a:t>Genesis</a:t>
            </a:r>
            <a:r>
              <a:rPr lang="en-US" sz="1600" dirty="0">
                <a:solidFill>
                  <a:schemeClr val="bg1">
                    <a:alpha val="80000"/>
                  </a:schemeClr>
                </a:solidFill>
              </a:rPr>
              <a:t> </a:t>
            </a:r>
            <a:r>
              <a:rPr lang="en-US" sz="1600" b="1" dirty="0">
                <a:solidFill>
                  <a:schemeClr val="bg1">
                    <a:alpha val="80000"/>
                  </a:schemeClr>
                </a:solidFill>
              </a:rPr>
              <a:t>6:14-16</a:t>
            </a:r>
          </a:p>
          <a:p>
            <a:pPr defTabSz="914400">
              <a:lnSpc>
                <a:spcPct val="90000"/>
              </a:lnSpc>
            </a:pPr>
            <a:endParaRPr lang="en-US" sz="1600" b="1" dirty="0">
              <a:solidFill>
                <a:schemeClr val="bg1">
                  <a:alpha val="80000"/>
                </a:schemeClr>
              </a:solidFill>
            </a:endParaRPr>
          </a:p>
          <a:p>
            <a:pPr defTabSz="914400">
              <a:lnSpc>
                <a:spcPct val="90000"/>
              </a:lnSpc>
            </a:pPr>
            <a:r>
              <a:rPr lang="en-US" sz="1600" b="1" dirty="0">
                <a:solidFill>
                  <a:schemeClr val="bg1">
                    <a:alpha val="80000"/>
                  </a:schemeClr>
                </a:solidFill>
              </a:rPr>
              <a:t>14 </a:t>
            </a:r>
            <a:r>
              <a:rPr lang="en-US" sz="1600" dirty="0">
                <a:solidFill>
                  <a:schemeClr val="bg1">
                    <a:alpha val="80000"/>
                  </a:schemeClr>
                </a:solidFill>
              </a:rPr>
              <a:t>Make thee an ark of gopher wood; rooms shalt thou make in the ark, and shalt pitch it within and without with pitch. </a:t>
            </a:r>
          </a:p>
          <a:p>
            <a:pPr defTabSz="914400">
              <a:lnSpc>
                <a:spcPct val="90000"/>
              </a:lnSpc>
            </a:pPr>
            <a:endParaRPr lang="en-US" sz="1600" b="1" dirty="0">
              <a:solidFill>
                <a:schemeClr val="bg1">
                  <a:alpha val="80000"/>
                </a:schemeClr>
              </a:solidFill>
            </a:endParaRPr>
          </a:p>
          <a:p>
            <a:pPr defTabSz="914400">
              <a:lnSpc>
                <a:spcPct val="90000"/>
              </a:lnSpc>
            </a:pPr>
            <a:r>
              <a:rPr lang="en-US" sz="1600" b="1" dirty="0">
                <a:solidFill>
                  <a:schemeClr val="bg1">
                    <a:alpha val="80000"/>
                  </a:schemeClr>
                </a:solidFill>
              </a:rPr>
              <a:t>15</a:t>
            </a:r>
            <a:r>
              <a:rPr lang="en-US" sz="1600" dirty="0">
                <a:solidFill>
                  <a:schemeClr val="bg1">
                    <a:alpha val="80000"/>
                  </a:schemeClr>
                </a:solidFill>
              </a:rPr>
              <a:t> And this is the fashion which thou shalt make it of: The length of the ark shall be three hundred cubits, the breadth of it fifty cubits, and the height of it thirty cubits. </a:t>
            </a:r>
          </a:p>
          <a:p>
            <a:pPr indent="-228600" defTabSz="914400">
              <a:lnSpc>
                <a:spcPct val="90000"/>
              </a:lnSpc>
              <a:buFont typeface="Arial" panose="020B0604020202020204" pitchFamily="34" charset="0"/>
              <a:buChar char="•"/>
            </a:pPr>
            <a:endParaRPr lang="en-US" sz="1600" dirty="0">
              <a:solidFill>
                <a:schemeClr val="bg1">
                  <a:alpha val="80000"/>
                </a:schemeClr>
              </a:solidFill>
            </a:endParaRPr>
          </a:p>
          <a:p>
            <a:pPr defTabSz="914400">
              <a:lnSpc>
                <a:spcPct val="90000"/>
              </a:lnSpc>
            </a:pPr>
            <a:r>
              <a:rPr lang="en-US" sz="1600" b="1" dirty="0">
                <a:solidFill>
                  <a:schemeClr val="bg1">
                    <a:alpha val="80000"/>
                  </a:schemeClr>
                </a:solidFill>
              </a:rPr>
              <a:t>16</a:t>
            </a:r>
            <a:r>
              <a:rPr lang="en-US" sz="1600" dirty="0">
                <a:solidFill>
                  <a:schemeClr val="bg1">
                    <a:alpha val="80000"/>
                  </a:schemeClr>
                </a:solidFill>
              </a:rPr>
              <a:t> You shall make a window for the ark, and finish it to a cubit from the top; and set the door of the ark in the side of it; you shall make it with lower, second, and third decks</a:t>
            </a:r>
          </a:p>
          <a:p>
            <a:pPr indent="-228600" defTabSz="914400">
              <a:lnSpc>
                <a:spcPct val="90000"/>
              </a:lnSpc>
              <a:spcAft>
                <a:spcPts val="600"/>
              </a:spcAft>
              <a:buFont typeface="Arial" panose="020B0604020202020204" pitchFamily="34" charset="0"/>
              <a:buChar char="•"/>
            </a:pPr>
            <a:endParaRPr lang="en-US" sz="1600" dirty="0">
              <a:solidFill>
                <a:schemeClr val="bg1">
                  <a:alpha val="80000"/>
                </a:schemeClr>
              </a:solidFill>
            </a:endParaRPr>
          </a:p>
          <a:p>
            <a:pPr indent="-228600" defTabSz="914400">
              <a:lnSpc>
                <a:spcPct val="90000"/>
              </a:lnSpc>
              <a:spcAft>
                <a:spcPts val="600"/>
              </a:spcAft>
              <a:buFont typeface="Arial" panose="020B0604020202020204" pitchFamily="34" charset="0"/>
              <a:buChar char="•"/>
            </a:pPr>
            <a:endParaRPr lang="en-US" sz="1600" dirty="0">
              <a:solidFill>
                <a:schemeClr val="bg1">
                  <a:alpha val="80000"/>
                </a:schemeClr>
              </a:solidFill>
            </a:endParaRPr>
          </a:p>
        </p:txBody>
      </p:sp>
    </p:spTree>
    <p:extLst>
      <p:ext uri="{BB962C8B-B14F-4D97-AF65-F5344CB8AC3E}">
        <p14:creationId xmlns:p14="http://schemas.microsoft.com/office/powerpoint/2010/main" val="5007160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610728"/>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343079"/>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Shape 43">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3" y="340424"/>
            <a:ext cx="3472603"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water, sky, outdoor, boat&#10;&#10;Description automatically generated">
            <a:extLst>
              <a:ext uri="{FF2B5EF4-FFF2-40B4-BE49-F238E27FC236}">
                <a16:creationId xmlns:a16="http://schemas.microsoft.com/office/drawing/2014/main" id="{FC485E24-8C22-9D40-AF93-E247ECAE0EC2}"/>
              </a:ext>
            </a:extLst>
          </p:cNvPr>
          <p:cNvPicPr>
            <a:picLocks noChangeAspect="1"/>
          </p:cNvPicPr>
          <p:nvPr/>
        </p:nvPicPr>
        <p:blipFill>
          <a:blip r:embed="rId2"/>
          <a:stretch>
            <a:fillRect/>
          </a:stretch>
        </p:blipFill>
        <p:spPr>
          <a:xfrm>
            <a:off x="478032" y="2040179"/>
            <a:ext cx="2507401" cy="1880550"/>
          </a:xfrm>
          <a:prstGeom prst="rect">
            <a:avLst/>
          </a:prstGeom>
        </p:spPr>
      </p:pic>
      <p:sp>
        <p:nvSpPr>
          <p:cNvPr id="46" name="Freeform: Shape 45">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6335" y="1071563"/>
            <a:ext cx="5467663"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icture containing boat, water, outdoor&#10;&#10;Description automatically generated">
            <a:extLst>
              <a:ext uri="{FF2B5EF4-FFF2-40B4-BE49-F238E27FC236}">
                <a16:creationId xmlns:a16="http://schemas.microsoft.com/office/drawing/2014/main" id="{0DFCF22F-8431-EE4F-9990-327824BB444F}"/>
              </a:ext>
            </a:extLst>
          </p:cNvPr>
          <p:cNvPicPr>
            <a:picLocks noChangeAspect="1"/>
          </p:cNvPicPr>
          <p:nvPr/>
        </p:nvPicPr>
        <p:blipFill>
          <a:blip r:embed="rId3"/>
          <a:stretch>
            <a:fillRect/>
          </a:stretch>
        </p:blipFill>
        <p:spPr>
          <a:xfrm>
            <a:off x="4158933" y="2586633"/>
            <a:ext cx="4515547" cy="2223906"/>
          </a:xfrm>
          <a:prstGeom prst="rect">
            <a:avLst/>
          </a:prstGeom>
        </p:spPr>
      </p:pic>
    </p:spTree>
    <p:extLst>
      <p:ext uri="{BB962C8B-B14F-4D97-AF65-F5344CB8AC3E}">
        <p14:creationId xmlns:p14="http://schemas.microsoft.com/office/powerpoint/2010/main" val="23789667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760545" cy="2017580"/>
            <a:chOff x="0" y="4601497"/>
            <a:chExt cx="1014060" cy="2017580"/>
          </a:xfrm>
        </p:grpSpPr>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14467" y="1"/>
            <a:ext cx="729532" cy="1935307"/>
            <a:chOff x="10918968" y="713127"/>
            <a:chExt cx="1273032" cy="2532832"/>
          </a:xfrm>
        </p:grpSpPr>
        <p:sp>
          <p:nvSpPr>
            <p:cNvPr id="32" name="Rectangle 31">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descr="A picture containing night sky&#10;&#10;Description automatically generated">
            <a:extLst>
              <a:ext uri="{FF2B5EF4-FFF2-40B4-BE49-F238E27FC236}">
                <a16:creationId xmlns:a16="http://schemas.microsoft.com/office/drawing/2014/main" id="{50E7E2B6-5C90-8A42-A7E0-80D6B0E491DA}"/>
              </a:ext>
            </a:extLst>
          </p:cNvPr>
          <p:cNvPicPr>
            <a:picLocks noChangeAspect="1"/>
          </p:cNvPicPr>
          <p:nvPr/>
        </p:nvPicPr>
        <p:blipFill>
          <a:blip r:embed="rId2"/>
          <a:stretch>
            <a:fillRect/>
          </a:stretch>
        </p:blipFill>
        <p:spPr>
          <a:xfrm>
            <a:off x="1797050" y="1868090"/>
            <a:ext cx="5549900" cy="3121819"/>
          </a:xfrm>
          <a:prstGeom prst="rect">
            <a:avLst/>
          </a:prstGeom>
        </p:spPr>
      </p:pic>
    </p:spTree>
    <p:extLst>
      <p:ext uri="{BB962C8B-B14F-4D97-AF65-F5344CB8AC3E}">
        <p14:creationId xmlns:p14="http://schemas.microsoft.com/office/powerpoint/2010/main" val="25513326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CC8A74D-E2ED-334A-BD00-63A63B4E9957}"/>
              </a:ext>
            </a:extLst>
          </p:cNvPr>
          <p:cNvPicPr>
            <a:picLocks noChangeAspect="1"/>
          </p:cNvPicPr>
          <p:nvPr/>
        </p:nvPicPr>
        <p:blipFill>
          <a:blip r:embed="rId2"/>
          <a:stretch>
            <a:fillRect/>
          </a:stretch>
        </p:blipFill>
        <p:spPr>
          <a:xfrm rot="16200000">
            <a:off x="1143000" y="-1008529"/>
            <a:ext cx="6858000" cy="8875058"/>
          </a:xfrm>
          <a:prstGeom prst="rect">
            <a:avLst/>
          </a:prstGeom>
        </p:spPr>
      </p:pic>
      <p:grpSp>
        <p:nvGrpSpPr>
          <p:cNvPr id="27" name="Group 26">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760545" cy="2017580"/>
            <a:chOff x="0" y="4601497"/>
            <a:chExt cx="1014060" cy="2017580"/>
          </a:xfrm>
        </p:grpSpPr>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14467" y="1"/>
            <a:ext cx="729532" cy="1935307"/>
            <a:chOff x="10918968" y="713127"/>
            <a:chExt cx="1273032" cy="2532832"/>
          </a:xfrm>
        </p:grpSpPr>
        <p:sp>
          <p:nvSpPr>
            <p:cNvPr id="32" name="Rectangle 31">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27020AD8-5510-8B4E-82A5-F6D514B22592}"/>
              </a:ext>
            </a:extLst>
          </p:cNvPr>
          <p:cNvSpPr/>
          <p:nvPr/>
        </p:nvSpPr>
        <p:spPr>
          <a:xfrm>
            <a:off x="1230881" y="5490507"/>
            <a:ext cx="3341118" cy="961979"/>
          </a:xfrm>
          <a:prstGeom prst="rect">
            <a:avLst/>
          </a:prstGeom>
        </p:spPr>
        <p:txBody>
          <a:bodyPr vert="horz" lIns="91440" tIns="45720" rIns="91440" bIns="45720" rtlCol="0">
            <a:normAutofit/>
          </a:bodyPr>
          <a:lstStyle/>
          <a:p>
            <a:r>
              <a:rPr lang="en-US" dirty="0">
                <a:latin typeface="Arial" panose="020B0604020202020204" pitchFamily="34" charset="0"/>
                <a:cs typeface="Arial" panose="020B0604020202020204" pitchFamily="34" charset="0"/>
              </a:rPr>
              <a:t>Noah’s Ark</a:t>
            </a:r>
          </a:p>
          <a:p>
            <a:r>
              <a:rPr lang="en-US" dirty="0">
                <a:latin typeface="Arial" panose="020B0604020202020204" pitchFamily="34" charset="0"/>
                <a:cs typeface="Arial" panose="020B0604020202020204" pitchFamily="34" charset="0"/>
              </a:rPr>
              <a:t>300 x 50 x 30 cubits</a:t>
            </a:r>
          </a:p>
          <a:p>
            <a:r>
              <a:rPr lang="en-US" dirty="0">
                <a:latin typeface="Arial" panose="020B0604020202020204" pitchFamily="34" charset="0"/>
                <a:cs typeface="Arial" panose="020B0604020202020204" pitchFamily="34" charset="0"/>
              </a:rPr>
              <a:t>3 levels</a:t>
            </a:r>
          </a:p>
        </p:txBody>
      </p:sp>
    </p:spTree>
    <p:extLst>
      <p:ext uri="{BB962C8B-B14F-4D97-AF65-F5344CB8AC3E}">
        <p14:creationId xmlns:p14="http://schemas.microsoft.com/office/powerpoint/2010/main" val="13670830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in a suit&#10;&#10;Description automatically generated with low confidence">
            <a:extLst>
              <a:ext uri="{FF2B5EF4-FFF2-40B4-BE49-F238E27FC236}">
                <a16:creationId xmlns:a16="http://schemas.microsoft.com/office/drawing/2014/main" id="{69BA1158-F4EC-564D-AAB3-4FA70BA5932E}"/>
              </a:ext>
            </a:extLst>
          </p:cNvPr>
          <p:cNvPicPr>
            <a:picLocks noChangeAspect="1"/>
          </p:cNvPicPr>
          <p:nvPr/>
        </p:nvPicPr>
        <p:blipFill rotWithShape="1">
          <a:blip r:embed="rId2"/>
          <a:srcRect r="9090" b="19208"/>
          <a:stretch/>
        </p:blipFill>
        <p:spPr>
          <a:xfrm>
            <a:off x="2642606" y="0"/>
            <a:ext cx="6501393" cy="6858000"/>
          </a:xfrm>
          <a:prstGeom prst="rect">
            <a:avLst/>
          </a:prstGeom>
        </p:spPr>
      </p:pic>
      <p:sp>
        <p:nvSpPr>
          <p:cNvPr id="30" name="Rectangle 2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FC8E89F-AB69-9E40-A8AD-D9C3B6C55B73}"/>
              </a:ext>
            </a:extLst>
          </p:cNvPr>
          <p:cNvSpPr/>
          <p:nvPr/>
        </p:nvSpPr>
        <p:spPr>
          <a:xfrm>
            <a:off x="278320" y="2718054"/>
            <a:ext cx="2579180" cy="3207258"/>
          </a:xfrm>
          <a:prstGeom prst="rect">
            <a:avLst/>
          </a:prstGeom>
        </p:spPr>
        <p:txBody>
          <a:bodyPr vert="horz" lIns="91440" tIns="45720" rIns="91440" bIns="45720" rtlCol="0" anchor="t">
            <a:normAutofit/>
          </a:bodyPr>
          <a:lstStyle/>
          <a:p>
            <a:pPr defTabSz="914400">
              <a:lnSpc>
                <a:spcPct val="90000"/>
              </a:lnSpc>
            </a:pPr>
            <a:r>
              <a:rPr lang="en-US" sz="1500" dirty="0"/>
              <a:t>The dimensions given of the Ark, compared with our large modern ships, are:</a:t>
            </a:r>
          </a:p>
          <a:p>
            <a:pPr defTabSz="914400">
              <a:lnSpc>
                <a:spcPct val="90000"/>
              </a:lnSpc>
            </a:pPr>
            <a:endParaRPr lang="en-US" sz="1500" dirty="0"/>
          </a:p>
          <a:p>
            <a:pPr defTabSz="914400">
              <a:lnSpc>
                <a:spcPct val="90000"/>
              </a:lnSpc>
            </a:pPr>
            <a:r>
              <a:rPr lang="en-US" sz="1500" dirty="0"/>
              <a:t>The Ark, 300 cubits, 450 ft.; 50 cubits, 75 ft.; 30 cubits, 45 ft. </a:t>
            </a:r>
          </a:p>
          <a:p>
            <a:pPr defTabSz="914400">
              <a:lnSpc>
                <a:spcPct val="90000"/>
              </a:lnSpc>
            </a:pPr>
            <a:endParaRPr lang="en-US" sz="1500" dirty="0"/>
          </a:p>
          <a:p>
            <a:pPr defTabSz="914400">
              <a:lnSpc>
                <a:spcPct val="90000"/>
              </a:lnSpc>
            </a:pPr>
            <a:r>
              <a:rPr lang="en-US" sz="1500" dirty="0"/>
              <a:t>"Wilhelm der Grosse," 648 " 65 " 45 " "Great Eastern," 680 " 82.5 ft.; 58 " </a:t>
            </a:r>
          </a:p>
          <a:p>
            <a:pPr indent="-228600" defTabSz="914400">
              <a:lnSpc>
                <a:spcPct val="90000"/>
              </a:lnSpc>
              <a:buFont typeface="Arial" panose="020B0604020202020204" pitchFamily="34" charset="0"/>
              <a:buChar char="•"/>
            </a:pPr>
            <a:endParaRPr lang="en-US" sz="1500" dirty="0"/>
          </a:p>
          <a:p>
            <a:pPr defTabSz="914400">
              <a:lnSpc>
                <a:spcPct val="90000"/>
              </a:lnSpc>
            </a:pPr>
            <a:r>
              <a:rPr lang="en-US" sz="1500" dirty="0"/>
              <a:t>WT 1907, R3934</a:t>
            </a:r>
          </a:p>
          <a:p>
            <a:pPr indent="-228600" defTabSz="914400">
              <a:lnSpc>
                <a:spcPct val="90000"/>
              </a:lnSpc>
              <a:spcAft>
                <a:spcPts val="600"/>
              </a:spcAft>
              <a:buFont typeface="Arial" panose="020B0604020202020204" pitchFamily="34" charset="0"/>
              <a:buChar char="•"/>
            </a:pPr>
            <a:endParaRPr lang="en-US" sz="1500" dirty="0"/>
          </a:p>
          <a:p>
            <a:pPr indent="-228600" defTabSz="914400">
              <a:lnSpc>
                <a:spcPct val="90000"/>
              </a:lnSpc>
              <a:spcAft>
                <a:spcPts val="600"/>
              </a:spcAft>
              <a:buFont typeface="Arial" panose="020B0604020202020204" pitchFamily="34" charset="0"/>
              <a:buChar char="•"/>
            </a:pPr>
            <a:endParaRPr lang="en-US" sz="1500" dirty="0"/>
          </a:p>
        </p:txBody>
      </p:sp>
    </p:spTree>
    <p:extLst>
      <p:ext uri="{BB962C8B-B14F-4D97-AF65-F5344CB8AC3E}">
        <p14:creationId xmlns:p14="http://schemas.microsoft.com/office/powerpoint/2010/main" val="8253695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suit&#10;&#10;Description automatically generated with low confidence">
            <a:extLst>
              <a:ext uri="{FF2B5EF4-FFF2-40B4-BE49-F238E27FC236}">
                <a16:creationId xmlns:a16="http://schemas.microsoft.com/office/drawing/2014/main" id="{EC690273-F746-8F48-BCCC-8ABF91310C40}"/>
              </a:ext>
            </a:extLst>
          </p:cNvPr>
          <p:cNvPicPr>
            <a:picLocks noChangeAspect="1"/>
          </p:cNvPicPr>
          <p:nvPr/>
        </p:nvPicPr>
        <p:blipFill rotWithShape="1">
          <a:blip r:embed="rId2"/>
          <a:srcRect t="287" r="9092" b="29950"/>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B22A218-B7F6-8343-B259-9E9D3CE625E3}"/>
              </a:ext>
            </a:extLst>
          </p:cNvPr>
          <p:cNvSpPr/>
          <p:nvPr/>
        </p:nvSpPr>
        <p:spPr>
          <a:xfrm>
            <a:off x="318611" y="2552454"/>
            <a:ext cx="2579180" cy="3895946"/>
          </a:xfrm>
          <a:prstGeom prst="rect">
            <a:avLst/>
          </a:prstGeom>
        </p:spPr>
        <p:txBody>
          <a:bodyPr vert="horz" lIns="91440" tIns="45720" rIns="91440" bIns="45720" rtlCol="0" anchor="t">
            <a:noAutofit/>
          </a:bodyPr>
          <a:lstStyle/>
          <a:p>
            <a:pPr defTabSz="914400">
              <a:lnSpc>
                <a:spcPct val="90000"/>
              </a:lnSpc>
              <a:spcAft>
                <a:spcPts val="600"/>
              </a:spcAft>
            </a:pPr>
            <a:r>
              <a:rPr lang="en-US" sz="1400" dirty="0"/>
              <a:t>“The sacred cubit was also used in Noah's ark and in Solomon's and Ezekiel's temples, in all of which the cubit of 18 inches breaks down on working out the symbolisms that are later to be given, and in all of which the cubit of 25 inches, the sacred cubit, fits nicely.  It is but reasonable that God should, in working out these symbols, have ignored the conflicting cubits of the heathen, and used one adapted to His purposes, which is the sacred cubit, called so because of the uses to which God put it.”</a:t>
            </a:r>
          </a:p>
          <a:p>
            <a:pPr defTabSz="914400">
              <a:lnSpc>
                <a:spcPct val="90000"/>
              </a:lnSpc>
              <a:spcAft>
                <a:spcPts val="600"/>
              </a:spcAft>
            </a:pPr>
            <a:r>
              <a:rPr lang="en-US" sz="1400" dirty="0"/>
              <a:t>Paul S.L. Johnson </a:t>
            </a:r>
          </a:p>
          <a:p>
            <a:pPr defTabSz="914400">
              <a:lnSpc>
                <a:spcPct val="90000"/>
              </a:lnSpc>
              <a:spcAft>
                <a:spcPts val="600"/>
              </a:spcAft>
            </a:pPr>
            <a:r>
              <a:rPr lang="en-US" sz="1400" dirty="0"/>
              <a:t>PT 1944 Page 113-C1 </a:t>
            </a:r>
          </a:p>
          <a:p>
            <a:pPr defTabSz="914400">
              <a:lnSpc>
                <a:spcPct val="90000"/>
              </a:lnSpc>
              <a:spcAft>
                <a:spcPts val="600"/>
              </a:spcAft>
            </a:pPr>
            <a:endParaRPr lang="en-US" sz="1400" dirty="0"/>
          </a:p>
          <a:p>
            <a:pPr indent="-228600" defTabSz="914400">
              <a:lnSpc>
                <a:spcPct val="90000"/>
              </a:lnSpc>
              <a:spcAft>
                <a:spcPts val="600"/>
              </a:spcAft>
              <a:buFont typeface="Arial" panose="020B0604020202020204" pitchFamily="34" charset="0"/>
              <a:buChar char="•"/>
            </a:pPr>
            <a:endParaRPr lang="en-US" sz="1400" dirty="0"/>
          </a:p>
        </p:txBody>
      </p:sp>
    </p:spTree>
    <p:extLst>
      <p:ext uri="{BB962C8B-B14F-4D97-AF65-F5344CB8AC3E}">
        <p14:creationId xmlns:p14="http://schemas.microsoft.com/office/powerpoint/2010/main" val="23536382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suit&#10;&#10;Description automatically generated with low confidence">
            <a:extLst>
              <a:ext uri="{FF2B5EF4-FFF2-40B4-BE49-F238E27FC236}">
                <a16:creationId xmlns:a16="http://schemas.microsoft.com/office/drawing/2014/main" id="{EC690273-F746-8F48-BCCC-8ABF91310C40}"/>
              </a:ext>
            </a:extLst>
          </p:cNvPr>
          <p:cNvPicPr>
            <a:picLocks noChangeAspect="1"/>
          </p:cNvPicPr>
          <p:nvPr/>
        </p:nvPicPr>
        <p:blipFill rotWithShape="1">
          <a:blip r:embed="rId2"/>
          <a:srcRect t="287" r="9092" b="29950"/>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B22A218-B7F6-8343-B259-9E9D3CE625E3}"/>
              </a:ext>
            </a:extLst>
          </p:cNvPr>
          <p:cNvSpPr/>
          <p:nvPr/>
        </p:nvSpPr>
        <p:spPr>
          <a:xfrm>
            <a:off x="278320" y="2718054"/>
            <a:ext cx="2579180" cy="3971985"/>
          </a:xfrm>
          <a:prstGeom prst="rect">
            <a:avLst/>
          </a:prstGeom>
        </p:spPr>
        <p:txBody>
          <a:bodyPr vert="horz" lIns="91440" tIns="45720" rIns="91440" bIns="45720" rtlCol="0" anchor="t">
            <a:noAutofit/>
          </a:bodyPr>
          <a:lstStyle/>
          <a:p>
            <a:r>
              <a:rPr lang="en-US" sz="1400" dirty="0"/>
              <a:t>The Following scripture seems to prove Bro. Johnsons point that the sacred cubit was the one that God used for his purposes.</a:t>
            </a:r>
          </a:p>
          <a:p>
            <a:endParaRPr lang="en-US" sz="1400" b="1" dirty="0"/>
          </a:p>
          <a:p>
            <a:r>
              <a:rPr lang="en-US" sz="1400" b="1" dirty="0"/>
              <a:t>2 Chronicles 3:3</a:t>
            </a:r>
            <a:r>
              <a:rPr lang="en-US" sz="1400" dirty="0"/>
              <a:t> </a:t>
            </a:r>
          </a:p>
          <a:p>
            <a:endParaRPr lang="en-US" sz="1400" dirty="0"/>
          </a:p>
          <a:p>
            <a:r>
              <a:rPr lang="en-US" sz="1400" dirty="0"/>
              <a:t>These are Solomon's measurements for building the house of God: the length, </a:t>
            </a:r>
            <a:r>
              <a:rPr lang="en-US" sz="1400" b="1" dirty="0">
                <a:highlight>
                  <a:srgbClr val="FFFF00"/>
                </a:highlight>
              </a:rPr>
              <a:t>in cubits of the old standard</a:t>
            </a:r>
            <a:r>
              <a:rPr lang="en-US" sz="1400" dirty="0">
                <a:highlight>
                  <a:srgbClr val="FFFF00"/>
                </a:highlight>
              </a:rPr>
              <a:t>, </a:t>
            </a:r>
            <a:r>
              <a:rPr lang="en-US" sz="1400" dirty="0"/>
              <a:t>was sixty cubits, and the breadth twenty cubits</a:t>
            </a:r>
          </a:p>
          <a:p>
            <a:pPr indent="-228600" defTabSz="914400">
              <a:lnSpc>
                <a:spcPct val="90000"/>
              </a:lnSpc>
              <a:spcAft>
                <a:spcPts val="600"/>
              </a:spcAft>
              <a:buFont typeface="Arial" panose="020B0604020202020204" pitchFamily="34" charset="0"/>
              <a:buChar char="•"/>
            </a:pPr>
            <a:endParaRPr lang="en-US" sz="1600" dirty="0"/>
          </a:p>
        </p:txBody>
      </p:sp>
    </p:spTree>
    <p:extLst>
      <p:ext uri="{BB962C8B-B14F-4D97-AF65-F5344CB8AC3E}">
        <p14:creationId xmlns:p14="http://schemas.microsoft.com/office/powerpoint/2010/main" val="16799884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B7E48B-E57F-1B4A-A866-15BFA6624B32}"/>
              </a:ext>
            </a:extLst>
          </p:cNvPr>
          <p:cNvSpPr/>
          <p:nvPr/>
        </p:nvSpPr>
        <p:spPr>
          <a:xfrm>
            <a:off x="310039" y="2041439"/>
            <a:ext cx="2418762" cy="338554"/>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And the LORD said</a:t>
            </a:r>
            <a:endParaRPr lang="en-US" sz="1600" dirty="0"/>
          </a:p>
        </p:txBody>
      </p:sp>
      <p:sp>
        <p:nvSpPr>
          <p:cNvPr id="4" name="Rectangle 3">
            <a:extLst>
              <a:ext uri="{FF2B5EF4-FFF2-40B4-BE49-F238E27FC236}">
                <a16:creationId xmlns:a16="http://schemas.microsoft.com/office/drawing/2014/main" id="{EA242F70-DE1B-F44C-941A-0047367ED80D}"/>
              </a:ext>
            </a:extLst>
          </p:cNvPr>
          <p:cNvSpPr/>
          <p:nvPr/>
        </p:nvSpPr>
        <p:spPr>
          <a:xfrm>
            <a:off x="310039" y="2373896"/>
            <a:ext cx="2425607"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My spirit shall not always strive with man, </a:t>
            </a:r>
            <a:endParaRPr lang="en-US" sz="1600" dirty="0"/>
          </a:p>
        </p:txBody>
      </p:sp>
      <p:sp>
        <p:nvSpPr>
          <p:cNvPr id="5" name="Rectangle 4">
            <a:extLst>
              <a:ext uri="{FF2B5EF4-FFF2-40B4-BE49-F238E27FC236}">
                <a16:creationId xmlns:a16="http://schemas.microsoft.com/office/drawing/2014/main" id="{3DD8775C-14CF-D34E-A135-F96D0DEC6B19}"/>
              </a:ext>
            </a:extLst>
          </p:cNvPr>
          <p:cNvSpPr/>
          <p:nvPr/>
        </p:nvSpPr>
        <p:spPr>
          <a:xfrm>
            <a:off x="313457" y="3964323"/>
            <a:ext cx="2422189"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yet his days shall be an hundred and twenty years.</a:t>
            </a:r>
            <a:endParaRPr lang="en-US" sz="1600" dirty="0"/>
          </a:p>
        </p:txBody>
      </p:sp>
      <p:sp>
        <p:nvSpPr>
          <p:cNvPr id="6" name="Rectangle 5">
            <a:extLst>
              <a:ext uri="{FF2B5EF4-FFF2-40B4-BE49-F238E27FC236}">
                <a16:creationId xmlns:a16="http://schemas.microsoft.com/office/drawing/2014/main" id="{5CC6570C-98EA-9140-AA9D-3630D3C013E5}"/>
              </a:ext>
            </a:extLst>
          </p:cNvPr>
          <p:cNvSpPr/>
          <p:nvPr/>
        </p:nvSpPr>
        <p:spPr>
          <a:xfrm>
            <a:off x="304415" y="1381551"/>
            <a:ext cx="1725405" cy="461665"/>
          </a:xfrm>
          <a:prstGeom prst="rect">
            <a:avLst/>
          </a:prstGeom>
        </p:spPr>
        <p:txBody>
          <a:bodyPr wrap="square">
            <a:spAutoFit/>
          </a:bodyPr>
          <a:lstStyle/>
          <a:p>
            <a:pPr fontAlgn="t"/>
            <a:r>
              <a:rPr lang="en-US" sz="2400" dirty="0">
                <a:latin typeface="Calibri" panose="020F0502020204030204" pitchFamily="34" charset="0"/>
                <a:ea typeface="MS Mincho" panose="02020609040205080304" pitchFamily="49" charset="-128"/>
                <a:cs typeface="Times New Roman" panose="02020603050405020304" pitchFamily="18" charset="0"/>
              </a:rPr>
              <a:t>Genesis 6:3</a:t>
            </a:r>
            <a:endParaRPr lang="en-US" sz="2400" dirty="0">
              <a:latin typeface="Arial" panose="020B0604020202020204" pitchFamily="34" charset="0"/>
            </a:endParaRPr>
          </a:p>
        </p:txBody>
      </p:sp>
      <p:sp>
        <p:nvSpPr>
          <p:cNvPr id="8" name="Rectangle 7">
            <a:extLst>
              <a:ext uri="{FF2B5EF4-FFF2-40B4-BE49-F238E27FC236}">
                <a16:creationId xmlns:a16="http://schemas.microsoft.com/office/drawing/2014/main" id="{75443AFF-45FE-E94C-82F5-797BAC25F101}"/>
              </a:ext>
            </a:extLst>
          </p:cNvPr>
          <p:cNvSpPr/>
          <p:nvPr/>
        </p:nvSpPr>
        <p:spPr>
          <a:xfrm>
            <a:off x="3303103" y="4929595"/>
            <a:ext cx="5666388" cy="1077218"/>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The Little Flock and the Great Company, came into existence by Sept. 16, 1914 ([120 = 12 x 10] 12—the full number of the Little Flock and 10 the full number of the Great Company). And then the antitype of the Flood began.</a:t>
            </a:r>
            <a:endParaRPr lang="en-US" sz="1600" dirty="0">
              <a:latin typeface="Arial" panose="020B0604020202020204" pitchFamily="34" charset="0"/>
            </a:endParaRPr>
          </a:p>
        </p:txBody>
      </p:sp>
      <p:sp>
        <p:nvSpPr>
          <p:cNvPr id="10" name="Rectangle 9">
            <a:extLst>
              <a:ext uri="{FF2B5EF4-FFF2-40B4-BE49-F238E27FC236}">
                <a16:creationId xmlns:a16="http://schemas.microsoft.com/office/drawing/2014/main" id="{9964BC3D-B365-AE40-B354-3F10D4A39DD5}"/>
              </a:ext>
            </a:extLst>
          </p:cNvPr>
          <p:cNvSpPr/>
          <p:nvPr/>
        </p:nvSpPr>
        <p:spPr>
          <a:xfrm>
            <a:off x="3304812" y="2039972"/>
            <a:ext cx="5666388" cy="1323439"/>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Due to the wickedness, which resulted especially from the union of state and church, Jehovah declared, starting with </a:t>
            </a:r>
            <a:r>
              <a:rPr lang="en-US" sz="1600" dirty="0" err="1">
                <a:latin typeface="Calibri" panose="020F0502020204030204" pitchFamily="34" charset="0"/>
                <a:ea typeface="MS Mincho" panose="02020609040205080304" pitchFamily="49" charset="-128"/>
                <a:cs typeface="Times New Roman" panose="02020603050405020304" pitchFamily="18" charset="0"/>
              </a:rPr>
              <a:t>Spener</a:t>
            </a:r>
            <a:r>
              <a:rPr lang="en-US" sz="1600" dirty="0">
                <a:latin typeface="Calibri" panose="020F0502020204030204" pitchFamily="34" charset="0"/>
                <a:ea typeface="MS Mincho" panose="02020609040205080304" pitchFamily="49" charset="-128"/>
                <a:cs typeface="Times New Roman" panose="02020603050405020304" pitchFamily="18" charset="0"/>
              </a:rPr>
              <a:t> in 1691 and progressing through the Parousia movement, that He would not continue to give, through his teaching,  instruction to these churches</a:t>
            </a:r>
            <a:r>
              <a:rPr lang="en-US" sz="1600" dirty="0"/>
              <a:t>,</a:t>
            </a:r>
          </a:p>
        </p:txBody>
      </p:sp>
      <p:sp>
        <p:nvSpPr>
          <p:cNvPr id="12" name="Rectangle 11">
            <a:extLst>
              <a:ext uri="{FF2B5EF4-FFF2-40B4-BE49-F238E27FC236}">
                <a16:creationId xmlns:a16="http://schemas.microsoft.com/office/drawing/2014/main" id="{EC22A346-8120-4A49-8C13-D4D4152E257E}"/>
              </a:ext>
            </a:extLst>
          </p:cNvPr>
          <p:cNvSpPr/>
          <p:nvPr/>
        </p:nvSpPr>
        <p:spPr>
          <a:xfrm>
            <a:off x="3304812" y="3964323"/>
            <a:ext cx="5666388" cy="830997"/>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He also declared that the punishment of Christendom's church and government systems would be delayed until the last crown-retainer and crown-loser would come into existence.</a:t>
            </a:r>
          </a:p>
        </p:txBody>
      </p:sp>
      <p:sp>
        <p:nvSpPr>
          <p:cNvPr id="2" name="Rectangle 1">
            <a:extLst>
              <a:ext uri="{FF2B5EF4-FFF2-40B4-BE49-F238E27FC236}">
                <a16:creationId xmlns:a16="http://schemas.microsoft.com/office/drawing/2014/main" id="{97BFFD91-7B98-E24F-A1A8-ED3B19EB4AED}"/>
              </a:ext>
            </a:extLst>
          </p:cNvPr>
          <p:cNvSpPr/>
          <p:nvPr/>
        </p:nvSpPr>
        <p:spPr>
          <a:xfrm>
            <a:off x="3901833" y="2577189"/>
            <a:ext cx="4840600" cy="338554"/>
          </a:xfrm>
          <a:prstGeom prst="rect">
            <a:avLst/>
          </a:prstGeom>
        </p:spPr>
        <p:txBody>
          <a:bodyPr wrap="square">
            <a:spAutoFit/>
          </a:bodyPr>
          <a:lstStyle/>
          <a:p>
            <a:endParaRPr lang="en-US" sz="1600" dirty="0"/>
          </a:p>
        </p:txBody>
      </p:sp>
      <p:sp>
        <p:nvSpPr>
          <p:cNvPr id="14" name="TextBox 13">
            <a:extLst>
              <a:ext uri="{FF2B5EF4-FFF2-40B4-BE49-F238E27FC236}">
                <a16:creationId xmlns:a16="http://schemas.microsoft.com/office/drawing/2014/main" id="{768034F6-4617-2246-BACD-565C61242A32}"/>
              </a:ext>
            </a:extLst>
          </p:cNvPr>
          <p:cNvSpPr txBox="1"/>
          <p:nvPr/>
        </p:nvSpPr>
        <p:spPr>
          <a:xfrm>
            <a:off x="304415" y="3030798"/>
            <a:ext cx="2423898" cy="338554"/>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for that he also is flesh:</a:t>
            </a:r>
            <a:endParaRPr lang="en-US" sz="1600" dirty="0"/>
          </a:p>
        </p:txBody>
      </p:sp>
      <p:sp>
        <p:nvSpPr>
          <p:cNvPr id="18" name="TextBox 17">
            <a:extLst>
              <a:ext uri="{FF2B5EF4-FFF2-40B4-BE49-F238E27FC236}">
                <a16:creationId xmlns:a16="http://schemas.microsoft.com/office/drawing/2014/main" id="{719AA81F-E6D9-CF46-B688-10B294D8EBB5}"/>
              </a:ext>
            </a:extLst>
          </p:cNvPr>
          <p:cNvSpPr txBox="1"/>
          <p:nvPr/>
        </p:nvSpPr>
        <p:spPr>
          <a:xfrm>
            <a:off x="4627990" y="3027486"/>
            <a:ext cx="2150140" cy="338554"/>
          </a:xfrm>
          <a:prstGeom prst="rect">
            <a:avLst/>
          </a:prstGeom>
          <a:noFill/>
        </p:spPr>
        <p:txBody>
          <a:bodyPr wrap="non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due to their corruption.</a:t>
            </a:r>
            <a:endParaRPr lang="en-US" sz="1600" dirty="0"/>
          </a:p>
        </p:txBody>
      </p:sp>
    </p:spTree>
    <p:extLst>
      <p:ext uri="{BB962C8B-B14F-4D97-AF65-F5344CB8AC3E}">
        <p14:creationId xmlns:p14="http://schemas.microsoft.com/office/powerpoint/2010/main" val="9259089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checkerboard(across)">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0" grpId="0"/>
      <p:bldP spid="12" grpId="0"/>
      <p:bldP spid="14"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suit&#10;&#10;Description automatically generated with low confidence">
            <a:extLst>
              <a:ext uri="{FF2B5EF4-FFF2-40B4-BE49-F238E27FC236}">
                <a16:creationId xmlns:a16="http://schemas.microsoft.com/office/drawing/2014/main" id="{EC690273-F746-8F48-BCCC-8ABF91310C40}"/>
              </a:ext>
            </a:extLst>
          </p:cNvPr>
          <p:cNvPicPr>
            <a:picLocks noChangeAspect="1"/>
          </p:cNvPicPr>
          <p:nvPr/>
        </p:nvPicPr>
        <p:blipFill rotWithShape="1">
          <a:blip r:embed="rId2"/>
          <a:srcRect t="287" r="9092" b="29950"/>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B22A218-B7F6-8343-B259-9E9D3CE625E3}"/>
              </a:ext>
            </a:extLst>
          </p:cNvPr>
          <p:cNvSpPr/>
          <p:nvPr/>
        </p:nvSpPr>
        <p:spPr>
          <a:xfrm>
            <a:off x="318611" y="3618054"/>
            <a:ext cx="2947280" cy="1687323"/>
          </a:xfrm>
          <a:prstGeom prst="rect">
            <a:avLst/>
          </a:prstGeom>
        </p:spPr>
        <p:txBody>
          <a:bodyPr vert="horz" lIns="91440" tIns="45720" rIns="91440" bIns="45720" rtlCol="0" anchor="t">
            <a:noAutofit/>
          </a:bodyPr>
          <a:lstStyle/>
          <a:p>
            <a:r>
              <a:rPr lang="en-US" sz="1600" dirty="0"/>
              <a:t>Brother Johnson also stated in a foot note on page 13 of the book Tabernacle Shadows:</a:t>
            </a:r>
          </a:p>
          <a:p>
            <a:endParaRPr lang="en-US" sz="1600" dirty="0"/>
          </a:p>
          <a:p>
            <a:r>
              <a:rPr lang="en-US" sz="1600" dirty="0"/>
              <a:t>† [The sacred cubit of 25 inches is the cubit of the Tabernacle.] </a:t>
            </a:r>
          </a:p>
          <a:p>
            <a:endParaRPr lang="en-US" sz="1600" b="1" dirty="0"/>
          </a:p>
          <a:p>
            <a:pPr defTabSz="914400">
              <a:lnSpc>
                <a:spcPct val="90000"/>
              </a:lnSpc>
              <a:spcAft>
                <a:spcPts val="600"/>
              </a:spcAft>
            </a:pPr>
            <a:endParaRPr lang="en-US" sz="1600" dirty="0"/>
          </a:p>
          <a:p>
            <a:pPr indent="-228600" defTabSz="914400">
              <a:lnSpc>
                <a:spcPct val="90000"/>
              </a:lnSpc>
              <a:spcAft>
                <a:spcPts val="600"/>
              </a:spcAft>
              <a:buFont typeface="Arial" panose="020B0604020202020204" pitchFamily="34" charset="0"/>
              <a:buChar char="•"/>
            </a:pPr>
            <a:endParaRPr lang="en-US" sz="1600" dirty="0"/>
          </a:p>
        </p:txBody>
      </p:sp>
    </p:spTree>
    <p:extLst>
      <p:ext uri="{BB962C8B-B14F-4D97-AF65-F5344CB8AC3E}">
        <p14:creationId xmlns:p14="http://schemas.microsoft.com/office/powerpoint/2010/main" val="29395548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90F5AC-8D52-B14F-84F1-EAADF8E19550}"/>
              </a:ext>
            </a:extLst>
          </p:cNvPr>
          <p:cNvSpPr/>
          <p:nvPr/>
        </p:nvSpPr>
        <p:spPr>
          <a:xfrm>
            <a:off x="3632763" y="335845"/>
            <a:ext cx="4904552" cy="6186309"/>
          </a:xfrm>
          <a:prstGeom prst="rect">
            <a:avLst/>
          </a:prstGeom>
        </p:spPr>
        <p:txBody>
          <a:bodyPr wrap="square">
            <a:spAutoFit/>
          </a:bodyPr>
          <a:lstStyle/>
          <a:p>
            <a:r>
              <a:rPr lang="en-US" dirty="0"/>
              <a:t> </a:t>
            </a:r>
            <a:r>
              <a:rPr lang="en-US" i="1" dirty="0"/>
              <a:t>“Weights and measures may be ranked among the necessaries of life to every individual of human society. They enter into the economical arrangements and daily concerns of every family. They are necessary to every occupation of human industry; to the distribution and security of every species of property; to every transaction of trade and commerce; to the labors of the farmer; to the ingenuity of the skilled tradesman; to the studies of the philosopher; to the researches of the historian; to the navigation of the mariner, and the marches of the soldier; to all the exchanges of peace, and all the operations of war. The knowledge of them, as in established use, is among the first elements of education, and is often learned by those who learn nothing else, not even to read and write. This knowledge is riveted in the memory by the habitual application of it to the employments of men throughout life.” </a:t>
            </a:r>
            <a:endParaRPr lang="en-US" dirty="0"/>
          </a:p>
          <a:p>
            <a:endParaRPr lang="en-US" i="1" dirty="0"/>
          </a:p>
          <a:p>
            <a:r>
              <a:rPr lang="en-US" i="1" dirty="0"/>
              <a:t>JOHN QUINCY ADAMS - Report to the US Congress, 1821</a:t>
            </a:r>
            <a:endParaRPr lang="en-US" dirty="0"/>
          </a:p>
        </p:txBody>
      </p:sp>
    </p:spTree>
    <p:extLst>
      <p:ext uri="{BB962C8B-B14F-4D97-AF65-F5344CB8AC3E}">
        <p14:creationId xmlns:p14="http://schemas.microsoft.com/office/powerpoint/2010/main" val="169594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7968B1-CC8C-CD49-8243-1416BD47CB84}"/>
              </a:ext>
            </a:extLst>
          </p:cNvPr>
          <p:cNvSpPr/>
          <p:nvPr/>
        </p:nvSpPr>
        <p:spPr>
          <a:xfrm>
            <a:off x="723245" y="305068"/>
            <a:ext cx="7697509" cy="6247864"/>
          </a:xfrm>
          <a:prstGeom prst="rect">
            <a:avLst/>
          </a:prstGeom>
        </p:spPr>
        <p:txBody>
          <a:bodyPr wrap="square">
            <a:spAutoFit/>
          </a:bodyPr>
          <a:lstStyle/>
          <a:p>
            <a:r>
              <a:rPr lang="en-US" dirty="0"/>
              <a:t>Note: brackets ours</a:t>
            </a:r>
          </a:p>
          <a:p>
            <a:endParaRPr lang="en-US" dirty="0"/>
          </a:p>
          <a:p>
            <a:r>
              <a:rPr lang="en-US" dirty="0"/>
              <a:t>“Natural Standards of length such as the hand, span, palm and digit were used from the earliest times, but there is no record of any attempt to establish a permanent standard until the building of the great Khufu Pyramid [</a:t>
            </a:r>
            <a:r>
              <a:rPr lang="en-US" i="1" dirty="0"/>
              <a:t>we know that this was The Lord’s great pyramid built by Melchizedek</a:t>
            </a:r>
            <a:r>
              <a:rPr lang="en-CA" dirty="0"/>
              <a:t>]</a:t>
            </a:r>
            <a:r>
              <a:rPr lang="en-US" dirty="0"/>
              <a:t>  in Egypt about 2900 [</a:t>
            </a:r>
            <a:r>
              <a:rPr lang="en-US" i="1" dirty="0"/>
              <a:t>2140</a:t>
            </a:r>
            <a:r>
              <a:rPr lang="en-US" dirty="0"/>
              <a:t>] B.C. The Pharaoh Khufu was the first to decree that a standard unit of length to be fixed [</a:t>
            </a:r>
            <a:r>
              <a:rPr lang="en-US" i="1" dirty="0"/>
              <a:t>Melchizedek was probably responsible for this also</a:t>
            </a:r>
            <a:r>
              <a:rPr lang="en-CA" dirty="0"/>
              <a:t>]</a:t>
            </a:r>
            <a:r>
              <a:rPr lang="en-US" dirty="0"/>
              <a:t>. </a:t>
            </a:r>
          </a:p>
          <a:p>
            <a:endParaRPr lang="en-CA" b="1" i="1" dirty="0"/>
          </a:p>
          <a:p>
            <a:r>
              <a:rPr lang="en-CA" b="1" i="1" dirty="0"/>
              <a:t>Did this standard work?</a:t>
            </a:r>
            <a:r>
              <a:rPr lang="en-CA" dirty="0"/>
              <a:t> The answer must be an unequivocal, “yes,” when you consider that no side of the pyramid’s square base deviated from the average side length of 9000 inches by more than 1/20 of 1 percent. Although the history of Egyptians also knew a great deal about measuring angles, since each of the corners of the Great Pyramid is a perfect right angle within 3/1000 of a degree. Achieving this precision is difficult enough today even with all our modern tools and techniques.</a:t>
            </a:r>
          </a:p>
          <a:p>
            <a:endParaRPr lang="en-CA" dirty="0"/>
          </a:p>
          <a:p>
            <a:r>
              <a:rPr lang="en-CA" dirty="0"/>
              <a:t>Although the Egyptian priests swore by the great Ra to preserve the sacred cubit, they somehow failed because other cubits of different length came into use.</a:t>
            </a:r>
            <a:endParaRPr lang="en-US" sz="2000" dirty="0"/>
          </a:p>
          <a:p>
            <a:endParaRPr lang="en-US" sz="2000" dirty="0"/>
          </a:p>
          <a:p>
            <a:r>
              <a:rPr lang="en-US" sz="2000" dirty="0"/>
              <a:t>Measurement Science Conference</a:t>
            </a:r>
          </a:p>
        </p:txBody>
      </p:sp>
    </p:spTree>
    <p:extLst>
      <p:ext uri="{BB962C8B-B14F-4D97-AF65-F5344CB8AC3E}">
        <p14:creationId xmlns:p14="http://schemas.microsoft.com/office/powerpoint/2010/main" val="12510612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9D375B-7E43-F249-9DED-E254E9DD838A}"/>
              </a:ext>
            </a:extLst>
          </p:cNvPr>
          <p:cNvSpPr/>
          <p:nvPr/>
        </p:nvSpPr>
        <p:spPr>
          <a:xfrm>
            <a:off x="958240" y="733108"/>
            <a:ext cx="3166402" cy="4801315"/>
          </a:xfrm>
          <a:prstGeom prst="rect">
            <a:avLst/>
          </a:prstGeom>
        </p:spPr>
        <p:txBody>
          <a:bodyPr wrap="square">
            <a:spAutoFit/>
          </a:bodyPr>
          <a:lstStyle/>
          <a:p>
            <a:r>
              <a:rPr lang="en-US" dirty="0"/>
              <a:t>“During the French revolution Prince Talleyrand realizing that unity of weights and standards was one of the keys to national unity, directed the Royal Academy of Science to construct a new system based on the ideas proposed by James Watt, a Scottish inventor and instrument maker, who urged that all scientists to join together in promoting a completely new system of measurement.”</a:t>
            </a:r>
          </a:p>
        </p:txBody>
      </p:sp>
      <p:pic>
        <p:nvPicPr>
          <p:cNvPr id="3" name="Picture 2">
            <a:extLst>
              <a:ext uri="{FF2B5EF4-FFF2-40B4-BE49-F238E27FC236}">
                <a16:creationId xmlns:a16="http://schemas.microsoft.com/office/drawing/2014/main" id="{5F1A8E3D-2EB3-0648-AC43-CD9FD6DB69E2}"/>
              </a:ext>
            </a:extLst>
          </p:cNvPr>
          <p:cNvPicPr>
            <a:picLocks noChangeAspect="1"/>
          </p:cNvPicPr>
          <p:nvPr/>
        </p:nvPicPr>
        <p:blipFill>
          <a:blip r:embed="rId2"/>
          <a:stretch>
            <a:fillRect/>
          </a:stretch>
        </p:blipFill>
        <p:spPr>
          <a:xfrm>
            <a:off x="5019359" y="733108"/>
            <a:ext cx="3037369" cy="4665838"/>
          </a:xfrm>
          <a:prstGeom prst="rect">
            <a:avLst/>
          </a:prstGeom>
        </p:spPr>
      </p:pic>
      <p:sp>
        <p:nvSpPr>
          <p:cNvPr id="4" name="Text Box 3">
            <a:extLst>
              <a:ext uri="{FF2B5EF4-FFF2-40B4-BE49-F238E27FC236}">
                <a16:creationId xmlns:a16="http://schemas.microsoft.com/office/drawing/2014/main" id="{18E1ABFC-BA40-5C4A-8602-DAB9CDF7C3A1}"/>
              </a:ext>
            </a:extLst>
          </p:cNvPr>
          <p:cNvSpPr txBox="1"/>
          <p:nvPr/>
        </p:nvSpPr>
        <p:spPr>
          <a:xfrm>
            <a:off x="5019359" y="5468521"/>
            <a:ext cx="3037368" cy="56049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100" b="1" dirty="0">
                <a:effectLst/>
                <a:latin typeface="Helvetica"/>
                <a:ea typeface="Times New Roman"/>
                <a:cs typeface="Helvetica"/>
              </a:rPr>
              <a:t>Charles Maurice de Talleyrand-</a:t>
            </a:r>
            <a:r>
              <a:rPr lang="en-US" sz="1100" b="1" dirty="0" err="1">
                <a:effectLst/>
                <a:latin typeface="Helvetica"/>
                <a:ea typeface="Times New Roman"/>
                <a:cs typeface="Helvetica"/>
              </a:rPr>
              <a:t>Périgord</a:t>
            </a:r>
            <a:r>
              <a:rPr lang="en-US" sz="1100" b="1" dirty="0">
                <a:effectLst/>
                <a:latin typeface="Helvetica"/>
                <a:ea typeface="Times New Roman"/>
                <a:cs typeface="Helvetica"/>
              </a:rPr>
              <a:t>, 1st Prince de </a:t>
            </a:r>
            <a:r>
              <a:rPr lang="en-US" sz="1100" b="1" dirty="0" err="1">
                <a:effectLst/>
                <a:latin typeface="Helvetica"/>
                <a:ea typeface="Times New Roman"/>
                <a:cs typeface="Helvetica"/>
              </a:rPr>
              <a:t>Bénévent</a:t>
            </a:r>
            <a:r>
              <a:rPr lang="en-US" sz="1100" b="1" dirty="0">
                <a:effectLst/>
                <a:latin typeface="Helvetica"/>
                <a:ea typeface="Times New Roman"/>
                <a:cs typeface="Helvetica"/>
              </a:rPr>
              <a:t> 1754-1838</a:t>
            </a:r>
            <a:endParaRPr lang="en-US" sz="1100" dirty="0">
              <a:effectLst/>
              <a:latin typeface="Arial"/>
              <a:ea typeface="Times New Roman"/>
            </a:endParaRPr>
          </a:p>
        </p:txBody>
      </p:sp>
    </p:spTree>
    <p:extLst>
      <p:ext uri="{BB962C8B-B14F-4D97-AF65-F5344CB8AC3E}">
        <p14:creationId xmlns:p14="http://schemas.microsoft.com/office/powerpoint/2010/main" val="14698491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201B7B1-AA6D-8048-91DF-E1A0CCF3A7C1}"/>
              </a:ext>
            </a:extLst>
          </p:cNvPr>
          <p:cNvSpPr/>
          <p:nvPr/>
        </p:nvSpPr>
        <p:spPr>
          <a:xfrm>
            <a:off x="3607694" y="649480"/>
            <a:ext cx="4916510" cy="5546047"/>
          </a:xfrm>
          <a:prstGeom prst="rect">
            <a:avLst/>
          </a:prstGeom>
        </p:spPr>
        <p:txBody>
          <a:bodyPr vert="horz" lIns="91440" tIns="45720" rIns="91440" bIns="45720" rtlCol="0" anchor="ctr">
            <a:normAutofit/>
          </a:bodyPr>
          <a:lstStyle/>
          <a:p>
            <a:pPr defTabSz="914400">
              <a:lnSpc>
                <a:spcPct val="90000"/>
              </a:lnSpc>
              <a:spcAft>
                <a:spcPts val="600"/>
              </a:spcAft>
            </a:pPr>
            <a:r>
              <a:rPr lang="en-US" sz="1700" b="1" dirty="0"/>
              <a:t>Job</a:t>
            </a:r>
            <a:r>
              <a:rPr lang="en-US" sz="1700" dirty="0"/>
              <a:t> </a:t>
            </a:r>
            <a:r>
              <a:rPr lang="en-US" sz="1700" b="1" dirty="0"/>
              <a:t>38:4</a:t>
            </a:r>
            <a:r>
              <a:rPr lang="en-US" sz="1700" dirty="0"/>
              <a:t> Where </a:t>
            </a:r>
            <a:r>
              <a:rPr lang="en-US" sz="1700" dirty="0" err="1"/>
              <a:t>wast</a:t>
            </a:r>
            <a:r>
              <a:rPr lang="en-US" sz="1700" dirty="0"/>
              <a:t> thou when I laid the foundations of the earth? declare, if thou hast understanding. </a:t>
            </a:r>
          </a:p>
          <a:p>
            <a:pPr defTabSz="914400">
              <a:lnSpc>
                <a:spcPct val="90000"/>
              </a:lnSpc>
              <a:spcAft>
                <a:spcPts val="600"/>
              </a:spcAft>
            </a:pPr>
            <a:endParaRPr lang="en-US" sz="1700" dirty="0"/>
          </a:p>
          <a:p>
            <a:pPr defTabSz="914400">
              <a:lnSpc>
                <a:spcPct val="90000"/>
              </a:lnSpc>
              <a:spcAft>
                <a:spcPts val="600"/>
              </a:spcAft>
            </a:pPr>
            <a:r>
              <a:rPr lang="en-US" sz="1700" b="1" dirty="0"/>
              <a:t>Job</a:t>
            </a:r>
            <a:r>
              <a:rPr lang="en-US" sz="1700" dirty="0"/>
              <a:t> </a:t>
            </a:r>
            <a:r>
              <a:rPr lang="en-US" sz="1700" b="1" dirty="0"/>
              <a:t>38:5</a:t>
            </a:r>
            <a:r>
              <a:rPr lang="en-US" sz="1700" dirty="0"/>
              <a:t> or who hath stretched the line upon it? </a:t>
            </a:r>
            <a:r>
              <a:rPr lang="en-US" sz="1700" b="1" dirty="0">
                <a:highlight>
                  <a:srgbClr val="FFFF00"/>
                </a:highlight>
              </a:rPr>
              <a:t>Who hath laid the measures thereof, if thou knowest?</a:t>
            </a:r>
            <a:endParaRPr lang="en-US" sz="1700" dirty="0">
              <a:highlight>
                <a:srgbClr val="FFFF00"/>
              </a:highlight>
            </a:endParaRPr>
          </a:p>
        </p:txBody>
      </p:sp>
    </p:spTree>
    <p:extLst>
      <p:ext uri="{BB962C8B-B14F-4D97-AF65-F5344CB8AC3E}">
        <p14:creationId xmlns:p14="http://schemas.microsoft.com/office/powerpoint/2010/main" val="12258020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6">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0">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4123" y="3164497"/>
            <a:ext cx="4355594" cy="3030557"/>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ky, outdoor, rock, nature&#10;&#10;Description automatically generated">
            <a:extLst>
              <a:ext uri="{FF2B5EF4-FFF2-40B4-BE49-F238E27FC236}">
                <a16:creationId xmlns:a16="http://schemas.microsoft.com/office/drawing/2014/main" id="{CDD6E265-E2C8-8348-B1D2-462134940306}"/>
              </a:ext>
            </a:extLst>
          </p:cNvPr>
          <p:cNvPicPr>
            <a:picLocks noChangeAspect="1"/>
          </p:cNvPicPr>
          <p:nvPr/>
        </p:nvPicPr>
        <p:blipFill rotWithShape="1">
          <a:blip r:embed="rId2"/>
          <a:srcRect l="16621" r="16622" b="-2"/>
          <a:stretch/>
        </p:blipFill>
        <p:spPr>
          <a:xfrm>
            <a:off x="3028949" y="10"/>
            <a:ext cx="6120019" cy="6875809"/>
          </a:xfrm>
          <a:prstGeom prst="rect">
            <a:avLst/>
          </a:prstGeom>
        </p:spPr>
      </p:pic>
      <p:sp>
        <p:nvSpPr>
          <p:cNvPr id="33" name="Freeform: Shape 32">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00854" y="2950387"/>
            <a:ext cx="2289220" cy="3531403"/>
          </a:xfrm>
        </p:spPr>
        <p:txBody>
          <a:bodyPr anchor="t">
            <a:normAutofit/>
          </a:bodyPr>
          <a:lstStyle/>
          <a:p>
            <a:pPr algn="r"/>
            <a:r>
              <a:rPr lang="en-US" sz="3500" dirty="0">
                <a:solidFill>
                  <a:srgbClr val="FFFFFF"/>
                </a:solidFill>
              </a:rPr>
              <a:t>What is a</a:t>
            </a:r>
            <a:br>
              <a:rPr lang="en-US" sz="3500" dirty="0">
                <a:solidFill>
                  <a:srgbClr val="FFFFFF"/>
                </a:solidFill>
              </a:rPr>
            </a:br>
            <a:r>
              <a:rPr lang="en-US" sz="3500" dirty="0">
                <a:solidFill>
                  <a:srgbClr val="FFFFFF"/>
                </a:solidFill>
              </a:rPr>
              <a:t>Sacred Cubit?</a:t>
            </a:r>
          </a:p>
        </p:txBody>
      </p:sp>
    </p:spTree>
    <p:extLst>
      <p:ext uri="{BB962C8B-B14F-4D97-AF65-F5344CB8AC3E}">
        <p14:creationId xmlns:p14="http://schemas.microsoft.com/office/powerpoint/2010/main" val="14332271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390858" y="911116"/>
            <a:ext cx="515815"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395419"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600123" y="643467"/>
            <a:ext cx="307028"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6646" y="644382"/>
            <a:ext cx="289201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4264F483-D640-DA46-90D6-A8388A4B6C8D}"/>
              </a:ext>
            </a:extLst>
          </p:cNvPr>
          <p:cNvSpPr txBox="1"/>
          <p:nvPr/>
        </p:nvSpPr>
        <p:spPr>
          <a:xfrm>
            <a:off x="1061464" y="911116"/>
            <a:ext cx="2271930" cy="4832092"/>
          </a:xfrm>
          <a:prstGeom prst="rect">
            <a:avLst/>
          </a:prstGeom>
          <a:noFill/>
        </p:spPr>
        <p:txBody>
          <a:bodyPr wrap="square" rtlCol="0">
            <a:spAutoFit/>
          </a:bodyPr>
          <a:lstStyle/>
          <a:p>
            <a:r>
              <a:rPr lang="en-US" sz="1400" dirty="0"/>
              <a:t>When measuring the outside of the Great Pyramid they found many stones were slightly larger than 25 British inches. When they measured the full length of one side of the base in British inches then divided it by 25 they saw that it closely displayed the number of days in a year. They made the corrections and found that the pyramid inch must be 1/1000 larger than the British inch. It also showed that the Pyramid or sacred cubit must be 25 cubit inches. After the corrections were made the length of one side displayed the exact number of days in a year.</a:t>
            </a:r>
          </a:p>
        </p:txBody>
      </p:sp>
      <p:pic>
        <p:nvPicPr>
          <p:cNvPr id="11" name="Picture 10" descr="pyramid perimeter dimensions.pdf">
            <a:extLst>
              <a:ext uri="{FF2B5EF4-FFF2-40B4-BE49-F238E27FC236}">
                <a16:creationId xmlns:a16="http://schemas.microsoft.com/office/drawing/2014/main" id="{38EE967F-A56D-554C-A3C2-100A831E984E}"/>
              </a:ext>
            </a:extLst>
          </p:cNvPr>
          <p:cNvPicPr>
            <a:picLocks noChangeAspect="1"/>
          </p:cNvPicPr>
          <p:nvPr/>
        </p:nvPicPr>
        <p:blipFill rotWithShape="1">
          <a:blip r:embed="rId2">
            <a:extLst>
              <a:ext uri="{28A0092B-C50C-407E-A947-70E740481C1C}">
                <a14:useLocalDpi xmlns:a14="http://schemas.microsoft.com/office/drawing/2010/main" val="0"/>
              </a:ext>
            </a:extLst>
          </a:blip>
          <a:srcRect l="19247" t="7129" r="20151" b="6204"/>
          <a:stretch/>
        </p:blipFill>
        <p:spPr>
          <a:xfrm>
            <a:off x="3943989" y="887386"/>
            <a:ext cx="4599888" cy="5083228"/>
          </a:xfrm>
          <a:prstGeom prst="rect">
            <a:avLst/>
          </a:prstGeom>
        </p:spPr>
      </p:pic>
    </p:spTree>
    <p:extLst>
      <p:ext uri="{BB962C8B-B14F-4D97-AF65-F5344CB8AC3E}">
        <p14:creationId xmlns:p14="http://schemas.microsoft.com/office/powerpoint/2010/main" val="4390375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yramid cubit 2 t.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332708114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rench meter t.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0"/>
            <a:ext cx="8875059" cy="6858000"/>
          </a:xfrm>
          <a:prstGeom prst="rect">
            <a:avLst/>
          </a:prstGeom>
        </p:spPr>
      </p:pic>
    </p:spTree>
    <p:extLst>
      <p:ext uri="{BB962C8B-B14F-4D97-AF65-F5344CB8AC3E}">
        <p14:creationId xmlns:p14="http://schemas.microsoft.com/office/powerpoint/2010/main" val="40381894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2C752C0-85C7-B742-896F-E155F030CFFF}"/>
              </a:ext>
            </a:extLst>
          </p:cNvPr>
          <p:cNvPicPr>
            <a:picLocks noChangeAspect="1"/>
          </p:cNvPicPr>
          <p:nvPr/>
        </p:nvPicPr>
        <p:blipFill rotWithShape="1">
          <a:blip r:embed="rId2"/>
          <a:srcRect l="3590" r="3590"/>
          <a:stretch/>
        </p:blipFill>
        <p:spPr>
          <a:xfrm rot="16200000">
            <a:off x="1606314" y="-1008463"/>
            <a:ext cx="5829771" cy="8127999"/>
          </a:xfrm>
          <a:prstGeom prst="rect">
            <a:avLst/>
          </a:prstGeom>
        </p:spPr>
      </p:pic>
      <p:sp>
        <p:nvSpPr>
          <p:cNvPr id="21" name="Rectangle 2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6D5A5C9-3210-DB41-BA32-3DA2B32162CF}"/>
              </a:ext>
            </a:extLst>
          </p:cNvPr>
          <p:cNvSpPr/>
          <p:nvPr/>
        </p:nvSpPr>
        <p:spPr>
          <a:xfrm>
            <a:off x="267471" y="5047012"/>
            <a:ext cx="2926579" cy="757753"/>
          </a:xfrm>
          <a:prstGeom prst="rect">
            <a:avLst/>
          </a:prstGeom>
        </p:spPr>
        <p:txBody>
          <a:bodyPr vert="horz" lIns="91440" tIns="45720" rIns="91440" bIns="45720" rtlCol="0" anchor="t">
            <a:normAutofit/>
          </a:bodyPr>
          <a:lstStyle/>
          <a:p>
            <a:pPr defTabSz="914400">
              <a:lnSpc>
                <a:spcPct val="90000"/>
              </a:lnSpc>
              <a:spcAft>
                <a:spcPts val="600"/>
              </a:spcAft>
            </a:pPr>
            <a:r>
              <a:rPr lang="en-US" sz="1700" dirty="0"/>
              <a:t>Noah’s Ark</a:t>
            </a:r>
          </a:p>
          <a:p>
            <a:pPr defTabSz="914400">
              <a:lnSpc>
                <a:spcPct val="90000"/>
              </a:lnSpc>
              <a:spcAft>
                <a:spcPts val="600"/>
              </a:spcAft>
            </a:pPr>
            <a:r>
              <a:rPr lang="en-US" sz="1700" dirty="0"/>
              <a:t>300 L x 50 W x 30 H cubits</a:t>
            </a:r>
          </a:p>
        </p:txBody>
      </p:sp>
    </p:spTree>
    <p:extLst>
      <p:ext uri="{BB962C8B-B14F-4D97-AF65-F5344CB8AC3E}">
        <p14:creationId xmlns:p14="http://schemas.microsoft.com/office/powerpoint/2010/main" val="28087614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B7E48B-E57F-1B4A-A866-15BFA6624B32}"/>
              </a:ext>
            </a:extLst>
          </p:cNvPr>
          <p:cNvSpPr/>
          <p:nvPr/>
        </p:nvSpPr>
        <p:spPr>
          <a:xfrm>
            <a:off x="328356" y="2007967"/>
            <a:ext cx="2713605" cy="338554"/>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There were giants in the earth</a:t>
            </a:r>
            <a:endParaRPr lang="en-US" sz="1600" dirty="0"/>
          </a:p>
        </p:txBody>
      </p:sp>
      <p:sp>
        <p:nvSpPr>
          <p:cNvPr id="4" name="Rectangle 3">
            <a:extLst>
              <a:ext uri="{FF2B5EF4-FFF2-40B4-BE49-F238E27FC236}">
                <a16:creationId xmlns:a16="http://schemas.microsoft.com/office/drawing/2014/main" id="{EA242F70-DE1B-F44C-941A-0047367ED80D}"/>
              </a:ext>
            </a:extLst>
          </p:cNvPr>
          <p:cNvSpPr/>
          <p:nvPr/>
        </p:nvSpPr>
        <p:spPr>
          <a:xfrm>
            <a:off x="338580" y="3437740"/>
            <a:ext cx="2713604"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also after that, when the sons of God</a:t>
            </a:r>
            <a:endParaRPr lang="en-US" sz="1600" dirty="0"/>
          </a:p>
        </p:txBody>
      </p:sp>
      <p:sp>
        <p:nvSpPr>
          <p:cNvPr id="5" name="Rectangle 4">
            <a:extLst>
              <a:ext uri="{FF2B5EF4-FFF2-40B4-BE49-F238E27FC236}">
                <a16:creationId xmlns:a16="http://schemas.microsoft.com/office/drawing/2014/main" id="{3DD8775C-14CF-D34E-A135-F96D0DEC6B19}"/>
              </a:ext>
            </a:extLst>
          </p:cNvPr>
          <p:cNvSpPr/>
          <p:nvPr/>
        </p:nvSpPr>
        <p:spPr>
          <a:xfrm>
            <a:off x="328356" y="4793469"/>
            <a:ext cx="2671123" cy="1077218"/>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they bare children to them, the same became mighty men which were of old, men of renown.</a:t>
            </a:r>
            <a:endParaRPr lang="en-US" sz="1600" dirty="0"/>
          </a:p>
        </p:txBody>
      </p:sp>
      <p:sp>
        <p:nvSpPr>
          <p:cNvPr id="6" name="Rectangle 5">
            <a:extLst>
              <a:ext uri="{FF2B5EF4-FFF2-40B4-BE49-F238E27FC236}">
                <a16:creationId xmlns:a16="http://schemas.microsoft.com/office/drawing/2014/main" id="{5CC6570C-98EA-9140-AA9D-3630D3C013E5}"/>
              </a:ext>
            </a:extLst>
          </p:cNvPr>
          <p:cNvSpPr/>
          <p:nvPr/>
        </p:nvSpPr>
        <p:spPr>
          <a:xfrm>
            <a:off x="338580" y="1480838"/>
            <a:ext cx="1942929" cy="461665"/>
          </a:xfrm>
          <a:prstGeom prst="rect">
            <a:avLst/>
          </a:prstGeom>
        </p:spPr>
        <p:txBody>
          <a:bodyPr wrap="square">
            <a:spAutoFit/>
          </a:bodyPr>
          <a:lstStyle/>
          <a:p>
            <a:pPr fontAlgn="t"/>
            <a:r>
              <a:rPr lang="en-US" sz="2400" dirty="0">
                <a:latin typeface="Calibri" panose="020F0502020204030204" pitchFamily="34" charset="0"/>
                <a:ea typeface="MS Mincho" panose="02020609040205080304" pitchFamily="49" charset="-128"/>
                <a:cs typeface="Times New Roman" panose="02020603050405020304" pitchFamily="18" charset="0"/>
              </a:rPr>
              <a:t>Genesis 6:4</a:t>
            </a:r>
            <a:endParaRPr lang="en-US" sz="2400" dirty="0">
              <a:latin typeface="Arial" panose="020B0604020202020204" pitchFamily="34" charset="0"/>
            </a:endParaRPr>
          </a:p>
        </p:txBody>
      </p:sp>
      <p:sp>
        <p:nvSpPr>
          <p:cNvPr id="8" name="Rectangle 7">
            <a:extLst>
              <a:ext uri="{FF2B5EF4-FFF2-40B4-BE49-F238E27FC236}">
                <a16:creationId xmlns:a16="http://schemas.microsoft.com/office/drawing/2014/main" id="{75443AFF-45FE-E94C-82F5-797BAC25F101}"/>
              </a:ext>
            </a:extLst>
          </p:cNvPr>
          <p:cNvSpPr/>
          <p:nvPr/>
        </p:nvSpPr>
        <p:spPr>
          <a:xfrm>
            <a:off x="3859197" y="4792553"/>
            <a:ext cx="4842898" cy="584775"/>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These trusts certainly became powerful (mighty) and famous (renown).</a:t>
            </a:r>
            <a:endParaRPr lang="en-US" sz="1600" dirty="0">
              <a:latin typeface="Arial" panose="020B0604020202020204" pitchFamily="34" charset="0"/>
            </a:endParaRPr>
          </a:p>
        </p:txBody>
      </p:sp>
      <p:sp>
        <p:nvSpPr>
          <p:cNvPr id="10" name="Rectangle 9">
            <a:extLst>
              <a:ext uri="{FF2B5EF4-FFF2-40B4-BE49-F238E27FC236}">
                <a16:creationId xmlns:a16="http://schemas.microsoft.com/office/drawing/2014/main" id="{9964BC3D-B365-AE40-B354-3F10D4A39DD5}"/>
              </a:ext>
            </a:extLst>
          </p:cNvPr>
          <p:cNvSpPr/>
          <p:nvPr/>
        </p:nvSpPr>
        <p:spPr>
          <a:xfrm>
            <a:off x="3859197" y="2003900"/>
            <a:ext cx="4842897" cy="584775"/>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Capitalistic and labor trusts (giants) were born everywhere in Christendom's society (in the earth),</a:t>
            </a:r>
          </a:p>
        </p:txBody>
      </p:sp>
      <p:sp>
        <p:nvSpPr>
          <p:cNvPr id="12" name="Rectangle 11">
            <a:extLst>
              <a:ext uri="{FF2B5EF4-FFF2-40B4-BE49-F238E27FC236}">
                <a16:creationId xmlns:a16="http://schemas.microsoft.com/office/drawing/2014/main" id="{EC22A346-8120-4A49-8C13-D4D4152E257E}"/>
              </a:ext>
            </a:extLst>
          </p:cNvPr>
          <p:cNvSpPr/>
          <p:nvPr/>
        </p:nvSpPr>
        <p:spPr>
          <a:xfrm>
            <a:off x="3859198" y="2677875"/>
            <a:ext cx="4842897" cy="584775"/>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especially  since the beginning of the Time of the End, 1799 (in those days).</a:t>
            </a:r>
          </a:p>
        </p:txBody>
      </p:sp>
      <p:sp>
        <p:nvSpPr>
          <p:cNvPr id="2" name="Rectangle 1">
            <a:extLst>
              <a:ext uri="{FF2B5EF4-FFF2-40B4-BE49-F238E27FC236}">
                <a16:creationId xmlns:a16="http://schemas.microsoft.com/office/drawing/2014/main" id="{97BFFD91-7B98-E24F-A1A8-ED3B19EB4AED}"/>
              </a:ext>
            </a:extLst>
          </p:cNvPr>
          <p:cNvSpPr/>
          <p:nvPr/>
        </p:nvSpPr>
        <p:spPr>
          <a:xfrm>
            <a:off x="3859199" y="3441049"/>
            <a:ext cx="4842897" cy="338554"/>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This was the result of the impenitent fallen angels</a:t>
            </a:r>
            <a:endParaRPr lang="en-US" sz="1600" dirty="0"/>
          </a:p>
        </p:txBody>
      </p:sp>
      <p:sp>
        <p:nvSpPr>
          <p:cNvPr id="14" name="TextBox 13">
            <a:extLst>
              <a:ext uri="{FF2B5EF4-FFF2-40B4-BE49-F238E27FC236}">
                <a16:creationId xmlns:a16="http://schemas.microsoft.com/office/drawing/2014/main" id="{14AD79FF-EBF9-E840-879C-0FEB18DC1DC1}"/>
              </a:ext>
            </a:extLst>
          </p:cNvPr>
          <p:cNvSpPr txBox="1"/>
          <p:nvPr/>
        </p:nvSpPr>
        <p:spPr>
          <a:xfrm>
            <a:off x="370836" y="2682759"/>
            <a:ext cx="2681348" cy="338554"/>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in those days;</a:t>
            </a:r>
            <a:endParaRPr lang="en-US" sz="1600" dirty="0"/>
          </a:p>
        </p:txBody>
      </p:sp>
      <p:sp>
        <p:nvSpPr>
          <p:cNvPr id="16" name="TextBox 15">
            <a:extLst>
              <a:ext uri="{FF2B5EF4-FFF2-40B4-BE49-F238E27FC236}">
                <a16:creationId xmlns:a16="http://schemas.microsoft.com/office/drawing/2014/main" id="{52034FAF-4408-7442-AE6A-CDDB56A90AFA}"/>
              </a:ext>
            </a:extLst>
          </p:cNvPr>
          <p:cNvSpPr txBox="1"/>
          <p:nvPr/>
        </p:nvSpPr>
        <p:spPr>
          <a:xfrm>
            <a:off x="3859197" y="4117839"/>
            <a:ext cx="4842898" cy="338554"/>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uniting with governments of Christendom</a:t>
            </a:r>
            <a:endParaRPr lang="en-US" sz="1600" dirty="0"/>
          </a:p>
        </p:txBody>
      </p:sp>
      <p:sp>
        <p:nvSpPr>
          <p:cNvPr id="18" name="TextBox 17">
            <a:extLst>
              <a:ext uri="{FF2B5EF4-FFF2-40B4-BE49-F238E27FC236}">
                <a16:creationId xmlns:a16="http://schemas.microsoft.com/office/drawing/2014/main" id="{302A51C2-0210-E24A-A015-7C2B59B608F6}"/>
              </a:ext>
            </a:extLst>
          </p:cNvPr>
          <p:cNvSpPr txBox="1"/>
          <p:nvPr/>
        </p:nvSpPr>
        <p:spPr>
          <a:xfrm>
            <a:off x="348804" y="4115604"/>
            <a:ext cx="2703380" cy="584775"/>
          </a:xfrm>
          <a:prstGeom prst="rect">
            <a:avLst/>
          </a:prstGeom>
          <a:noFill/>
        </p:spPr>
        <p:txBody>
          <a:bodyPr wrap="square" rtlCol="0">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came in unto the daughters of men,</a:t>
            </a:r>
            <a:endParaRPr lang="en-US" sz="1600" dirty="0"/>
          </a:p>
        </p:txBody>
      </p:sp>
    </p:spTree>
    <p:extLst>
      <p:ext uri="{BB962C8B-B14F-4D97-AF65-F5344CB8AC3E}">
        <p14:creationId xmlns:p14="http://schemas.microsoft.com/office/powerpoint/2010/main" val="14889833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heckerboard(across)">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linds(horizont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checkerboard(across)">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linds(horizontal)">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0" grpId="0"/>
      <p:bldP spid="12" grpId="0"/>
      <p:bldP spid="2" grpId="0"/>
      <p:bldP spid="14" grpId="0"/>
      <p:bldP spid="16" grpId="0"/>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EC5966-3C41-BE4B-9FC1-E0B121785337}"/>
              </a:ext>
            </a:extLst>
          </p:cNvPr>
          <p:cNvPicPr>
            <a:picLocks noChangeAspect="1"/>
          </p:cNvPicPr>
          <p:nvPr/>
        </p:nvPicPr>
        <p:blipFill rotWithShape="1">
          <a:blip r:embed="rId2"/>
          <a:srcRect l="5245" r="4469"/>
          <a:stretch/>
        </p:blipFill>
        <p:spPr>
          <a:xfrm rot="16200000">
            <a:off x="1563719" y="-1241074"/>
            <a:ext cx="6056349" cy="8680862"/>
          </a:xfrm>
          <a:prstGeom prst="rect">
            <a:avLst/>
          </a:prstGeom>
        </p:spPr>
      </p:pic>
      <p:sp>
        <p:nvSpPr>
          <p:cNvPr id="20" name="Rectangle 19">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6D5A5C9-3210-DB41-BA32-3DA2B32162CF}"/>
              </a:ext>
            </a:extLst>
          </p:cNvPr>
          <p:cNvSpPr/>
          <p:nvPr/>
        </p:nvSpPr>
        <p:spPr>
          <a:xfrm>
            <a:off x="560674" y="4958699"/>
            <a:ext cx="3197726" cy="703164"/>
          </a:xfrm>
          <a:prstGeom prst="rect">
            <a:avLst/>
          </a:prstGeom>
        </p:spPr>
        <p:txBody>
          <a:bodyPr vert="horz" lIns="91440" tIns="45720" rIns="91440" bIns="45720" rtlCol="0" anchor="t">
            <a:normAutofit fontScale="92500"/>
          </a:bodyPr>
          <a:lstStyle/>
          <a:p>
            <a:pPr defTabSz="914400">
              <a:lnSpc>
                <a:spcPct val="90000"/>
              </a:lnSpc>
              <a:spcAft>
                <a:spcPts val="600"/>
              </a:spcAft>
            </a:pPr>
            <a:r>
              <a:rPr lang="en-US" sz="1700" dirty="0"/>
              <a:t>Noah’s Ark</a:t>
            </a:r>
          </a:p>
          <a:p>
            <a:pPr defTabSz="914400">
              <a:lnSpc>
                <a:spcPct val="90000"/>
              </a:lnSpc>
              <a:spcAft>
                <a:spcPts val="600"/>
              </a:spcAft>
            </a:pPr>
            <a:r>
              <a:rPr lang="en-US" sz="1700" dirty="0"/>
              <a:t>190.5 L x 31.75 W x 19.05 H meters</a:t>
            </a:r>
          </a:p>
        </p:txBody>
      </p:sp>
    </p:spTree>
    <p:extLst>
      <p:ext uri="{BB962C8B-B14F-4D97-AF65-F5344CB8AC3E}">
        <p14:creationId xmlns:p14="http://schemas.microsoft.com/office/powerpoint/2010/main" val="33683549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EF2111B-F27C-344B-98A7-BB8285DCEF83}"/>
              </a:ext>
            </a:extLst>
          </p:cNvPr>
          <p:cNvPicPr>
            <a:picLocks noChangeAspect="1"/>
          </p:cNvPicPr>
          <p:nvPr/>
        </p:nvPicPr>
        <p:blipFill rotWithShape="1">
          <a:blip r:embed="rId2"/>
          <a:srcRect l="5334" r="5051"/>
          <a:stretch/>
        </p:blipFill>
        <p:spPr>
          <a:xfrm rot="16200000">
            <a:off x="1692000" y="-898507"/>
            <a:ext cx="5759999" cy="8099676"/>
          </a:xfrm>
          <a:prstGeom prst="rect">
            <a:avLst/>
          </a:prstGeom>
        </p:spPr>
      </p:pic>
      <p:sp>
        <p:nvSpPr>
          <p:cNvPr id="2" name="Rectangle 1">
            <a:extLst>
              <a:ext uri="{FF2B5EF4-FFF2-40B4-BE49-F238E27FC236}">
                <a16:creationId xmlns:a16="http://schemas.microsoft.com/office/drawing/2014/main" id="{D6D5A5C9-3210-DB41-BA32-3DA2B32162CF}"/>
              </a:ext>
            </a:extLst>
          </p:cNvPr>
          <p:cNvSpPr/>
          <p:nvPr/>
        </p:nvSpPr>
        <p:spPr>
          <a:xfrm>
            <a:off x="560674" y="4958699"/>
            <a:ext cx="3456926" cy="703164"/>
          </a:xfrm>
          <a:prstGeom prst="rect">
            <a:avLst/>
          </a:prstGeom>
        </p:spPr>
        <p:txBody>
          <a:bodyPr vert="horz" lIns="91440" tIns="45720" rIns="91440" bIns="45720" rtlCol="0" anchor="t">
            <a:normAutofit/>
          </a:bodyPr>
          <a:lstStyle/>
          <a:p>
            <a:pPr defTabSz="914400">
              <a:lnSpc>
                <a:spcPct val="90000"/>
              </a:lnSpc>
              <a:spcAft>
                <a:spcPts val="600"/>
              </a:spcAft>
            </a:pPr>
            <a:r>
              <a:rPr lang="en-US" sz="1700" dirty="0"/>
              <a:t>Noah’s Ark</a:t>
            </a:r>
          </a:p>
          <a:p>
            <a:pPr defTabSz="914400">
              <a:lnSpc>
                <a:spcPct val="90000"/>
              </a:lnSpc>
              <a:spcAft>
                <a:spcPts val="600"/>
              </a:spcAft>
            </a:pPr>
            <a:r>
              <a:rPr lang="en-US" sz="1700" dirty="0"/>
              <a:t>625.625 L x 104.27 W x 62.53 H feet</a:t>
            </a:r>
          </a:p>
        </p:txBody>
      </p:sp>
    </p:spTree>
    <p:extLst>
      <p:ext uri="{BB962C8B-B14F-4D97-AF65-F5344CB8AC3E}">
        <p14:creationId xmlns:p14="http://schemas.microsoft.com/office/powerpoint/2010/main" val="13657028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B95B667-4635-419A-B7D9-4E920EB70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6">
            <a:extLst>
              <a:ext uri="{FF2B5EF4-FFF2-40B4-BE49-F238E27FC236}">
                <a16:creationId xmlns:a16="http://schemas.microsoft.com/office/drawing/2014/main" id="{82B9A08F-46FD-49B4-AA1C-023F5DF7CD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42189" y="926258"/>
            <a:ext cx="515816"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7FFA530A-28A7-492C-87A9-945FC3854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41711" y="658609"/>
            <a:ext cx="307029"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8">
            <a:extLst>
              <a:ext uri="{FF2B5EF4-FFF2-40B4-BE49-F238E27FC236}">
                <a16:creationId xmlns:a16="http://schemas.microsoft.com/office/drawing/2014/main" id="{23EA44DF-1990-4BBC-B683-D08E7190E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570807" y="659524"/>
            <a:ext cx="3974400"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D6D5A5C9-3210-DB41-BA32-3DA2B32162CF}"/>
              </a:ext>
            </a:extLst>
          </p:cNvPr>
          <p:cNvSpPr/>
          <p:nvPr/>
        </p:nvSpPr>
        <p:spPr>
          <a:xfrm>
            <a:off x="4814916" y="1419761"/>
            <a:ext cx="3486182" cy="3731172"/>
          </a:xfrm>
          <a:prstGeom prst="rect">
            <a:avLst/>
          </a:prstGeom>
        </p:spPr>
        <p:txBody>
          <a:bodyPr vert="horz" lIns="91440" tIns="45720" rIns="91440" bIns="45720" rtlCol="0" anchor="t">
            <a:normAutofit fontScale="92500" lnSpcReduction="10000"/>
          </a:bodyPr>
          <a:lstStyle/>
          <a:p>
            <a:pPr defTabSz="914400">
              <a:lnSpc>
                <a:spcPct val="90000"/>
              </a:lnSpc>
              <a:spcAft>
                <a:spcPts val="600"/>
              </a:spcAft>
            </a:pPr>
            <a:r>
              <a:rPr lang="en-US" sz="1700" dirty="0">
                <a:solidFill>
                  <a:srgbClr val="FEFFFF"/>
                </a:solidFill>
              </a:rPr>
              <a:t>The key numbers in the construction and contents of Noah’s Ark are:</a:t>
            </a:r>
          </a:p>
          <a:p>
            <a:pPr marL="285750" indent="-285750">
              <a:buFont typeface="Arial" panose="020B0604020202020204" pitchFamily="34" charset="0"/>
              <a:buChar char="•"/>
            </a:pPr>
            <a:r>
              <a:rPr lang="en-CA" dirty="0">
                <a:solidFill>
                  <a:schemeClr val="bg1"/>
                </a:solidFill>
              </a:rPr>
              <a:t>300 - length</a:t>
            </a:r>
          </a:p>
          <a:p>
            <a:pPr marL="285750" indent="-285750">
              <a:buFont typeface="Arial" panose="020B0604020202020204" pitchFamily="34" charset="0"/>
              <a:buChar char="•"/>
            </a:pPr>
            <a:r>
              <a:rPr lang="en-CA" dirty="0">
                <a:solidFill>
                  <a:schemeClr val="bg1"/>
                </a:solidFill>
              </a:rPr>
              <a:t>50 - width</a:t>
            </a:r>
          </a:p>
          <a:p>
            <a:pPr marL="285750" indent="-285750">
              <a:buFont typeface="Arial" panose="020B0604020202020204" pitchFamily="34" charset="0"/>
              <a:buChar char="•"/>
            </a:pPr>
            <a:r>
              <a:rPr lang="en-CA" dirty="0">
                <a:solidFill>
                  <a:schemeClr val="bg1"/>
                </a:solidFill>
              </a:rPr>
              <a:t>30 - height</a:t>
            </a:r>
          </a:p>
          <a:p>
            <a:pPr marL="285750" indent="-285750">
              <a:buFont typeface="Arial" panose="020B0604020202020204" pitchFamily="34" charset="0"/>
              <a:buChar char="•"/>
            </a:pPr>
            <a:r>
              <a:rPr lang="en-CA" dirty="0">
                <a:solidFill>
                  <a:schemeClr val="bg1"/>
                </a:solidFill>
              </a:rPr>
              <a:t>3 - levels</a:t>
            </a:r>
          </a:p>
          <a:p>
            <a:pPr marL="285750" indent="-285750">
              <a:buFont typeface="Arial" panose="020B0604020202020204" pitchFamily="34" charset="0"/>
              <a:buChar char="•"/>
            </a:pPr>
            <a:r>
              <a:rPr lang="en-CA" dirty="0">
                <a:solidFill>
                  <a:schemeClr val="bg1"/>
                </a:solidFill>
              </a:rPr>
              <a:t>12 - edges</a:t>
            </a:r>
          </a:p>
          <a:p>
            <a:pPr marL="285750" indent="-285750">
              <a:buFont typeface="Arial" panose="020B0604020202020204" pitchFamily="34" charset="0"/>
              <a:buChar char="•"/>
            </a:pPr>
            <a:r>
              <a:rPr lang="en-CA" dirty="0">
                <a:solidFill>
                  <a:schemeClr val="bg1"/>
                </a:solidFill>
              </a:rPr>
              <a:t>8 - corners</a:t>
            </a:r>
          </a:p>
          <a:p>
            <a:pPr marL="285750" indent="-285750">
              <a:buFont typeface="Arial" panose="020B0604020202020204" pitchFamily="34" charset="0"/>
              <a:buChar char="•"/>
            </a:pPr>
            <a:r>
              <a:rPr lang="en-CA" dirty="0">
                <a:solidFill>
                  <a:schemeClr val="bg1"/>
                </a:solidFill>
              </a:rPr>
              <a:t>6 - sides</a:t>
            </a:r>
          </a:p>
          <a:p>
            <a:pPr marL="285750" indent="-285750">
              <a:buFont typeface="Arial" panose="020B0604020202020204" pitchFamily="34" charset="0"/>
              <a:buChar char="•"/>
            </a:pPr>
            <a:r>
              <a:rPr lang="en-CA" dirty="0">
                <a:solidFill>
                  <a:schemeClr val="bg1"/>
                </a:solidFill>
              </a:rPr>
              <a:t>4 - couples or spiritual groups</a:t>
            </a:r>
          </a:p>
          <a:p>
            <a:pPr marL="285750" indent="-285750">
              <a:buFont typeface="Arial" panose="020B0604020202020204" pitchFamily="34" charset="0"/>
              <a:buChar char="•"/>
            </a:pPr>
            <a:r>
              <a:rPr lang="en-CA" dirty="0">
                <a:solidFill>
                  <a:schemeClr val="bg1"/>
                </a:solidFill>
              </a:rPr>
              <a:t>7 - clean animals </a:t>
            </a:r>
          </a:p>
          <a:p>
            <a:pPr marL="285750" indent="-285750">
              <a:buFont typeface="Arial" panose="020B0604020202020204" pitchFamily="34" charset="0"/>
              <a:buChar char="•"/>
            </a:pPr>
            <a:r>
              <a:rPr lang="en-CA" dirty="0">
                <a:solidFill>
                  <a:schemeClr val="bg1"/>
                </a:solidFill>
              </a:rPr>
              <a:t>7 - birds</a:t>
            </a:r>
          </a:p>
          <a:p>
            <a:pPr marL="285750" indent="-285750">
              <a:buFont typeface="Arial" panose="020B0604020202020204" pitchFamily="34" charset="0"/>
              <a:buChar char="•"/>
            </a:pPr>
            <a:r>
              <a:rPr lang="en-CA" dirty="0">
                <a:solidFill>
                  <a:schemeClr val="bg1"/>
                </a:solidFill>
              </a:rPr>
              <a:t>2 - unclean animals</a:t>
            </a:r>
          </a:p>
          <a:p>
            <a:pPr marL="285750" indent="-285750">
              <a:buFont typeface="Arial" panose="020B0604020202020204" pitchFamily="34" charset="0"/>
              <a:buChar char="•"/>
            </a:pPr>
            <a:r>
              <a:rPr lang="en-CA" dirty="0">
                <a:solidFill>
                  <a:schemeClr val="bg1"/>
                </a:solidFill>
              </a:rPr>
              <a:t>10 – highest divisible factor of the dimensions</a:t>
            </a:r>
          </a:p>
          <a:p>
            <a:pPr indent="-228600" defTabSz="914400">
              <a:lnSpc>
                <a:spcPct val="90000"/>
              </a:lnSpc>
              <a:spcAft>
                <a:spcPts val="600"/>
              </a:spcAft>
              <a:buFont typeface="Arial" panose="020B0604020202020204" pitchFamily="34" charset="0"/>
              <a:buChar char="•"/>
            </a:pPr>
            <a:endParaRPr lang="en-US" sz="1700" dirty="0">
              <a:solidFill>
                <a:srgbClr val="FEFFFF"/>
              </a:solidFill>
            </a:endParaRPr>
          </a:p>
        </p:txBody>
      </p:sp>
      <p:pic>
        <p:nvPicPr>
          <p:cNvPr id="14" name="Picture 13">
            <a:extLst>
              <a:ext uri="{FF2B5EF4-FFF2-40B4-BE49-F238E27FC236}">
                <a16:creationId xmlns:a16="http://schemas.microsoft.com/office/drawing/2014/main" id="{A8378E43-8D96-EB43-91ED-F44C736AC6DE}"/>
              </a:ext>
            </a:extLst>
          </p:cNvPr>
          <p:cNvPicPr>
            <a:picLocks noChangeAspect="1"/>
          </p:cNvPicPr>
          <p:nvPr/>
        </p:nvPicPr>
        <p:blipFill rotWithShape="1">
          <a:blip r:embed="rId2"/>
          <a:srcRect l="3590" r="3590"/>
          <a:stretch/>
        </p:blipFill>
        <p:spPr>
          <a:xfrm rot="16200000">
            <a:off x="715712" y="1230816"/>
            <a:ext cx="3139383" cy="4376999"/>
          </a:xfrm>
          <a:prstGeom prst="rect">
            <a:avLst/>
          </a:prstGeom>
        </p:spPr>
      </p:pic>
    </p:spTree>
    <p:extLst>
      <p:ext uri="{BB962C8B-B14F-4D97-AF65-F5344CB8AC3E}">
        <p14:creationId xmlns:p14="http://schemas.microsoft.com/office/powerpoint/2010/main" val="17886668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390858" y="911116"/>
            <a:ext cx="515815"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395419"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600123" y="643467"/>
            <a:ext cx="307028"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6646" y="644382"/>
            <a:ext cx="289201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842486" y="865088"/>
            <a:ext cx="2400338" cy="4808512"/>
          </a:xfrm>
          <a:prstGeom prst="rect">
            <a:avLst/>
          </a:prstGeom>
        </p:spPr>
        <p:txBody>
          <a:bodyPr vert="horz" lIns="91440" tIns="45720" rIns="91440" bIns="45720" rtlCol="0" anchor="t">
            <a:noAutofit/>
          </a:bodyPr>
          <a:lstStyle/>
          <a:p>
            <a:pPr defTabSz="914400">
              <a:lnSpc>
                <a:spcPct val="90000"/>
              </a:lnSpc>
              <a:spcAft>
                <a:spcPts val="600"/>
              </a:spcAft>
            </a:pPr>
            <a:r>
              <a:rPr lang="en-US" sz="1600" dirty="0">
                <a:solidFill>
                  <a:srgbClr val="FEFFFF"/>
                </a:solidFill>
              </a:rPr>
              <a:t>The sum of the edges on one side = 30+30+300+300=660 or</a:t>
            </a:r>
          </a:p>
          <a:p>
            <a:pPr defTabSz="914400">
              <a:lnSpc>
                <a:spcPct val="90000"/>
              </a:lnSpc>
              <a:spcAft>
                <a:spcPts val="600"/>
              </a:spcAft>
            </a:pPr>
            <a:r>
              <a:rPr lang="en-US" sz="1600" dirty="0">
                <a:solidFill>
                  <a:srgbClr val="FEFFFF"/>
                </a:solidFill>
              </a:rPr>
              <a:t>(2x30)+(2x300)=660</a:t>
            </a:r>
          </a:p>
          <a:p>
            <a:pPr defTabSz="914400">
              <a:lnSpc>
                <a:spcPct val="90000"/>
              </a:lnSpc>
              <a:spcAft>
                <a:spcPts val="600"/>
              </a:spcAft>
            </a:pPr>
            <a:endParaRPr lang="en-US" sz="1600" dirty="0">
              <a:solidFill>
                <a:srgbClr val="FEFFFF"/>
              </a:solidFill>
            </a:endParaRPr>
          </a:p>
          <a:p>
            <a:pPr defTabSz="914400">
              <a:lnSpc>
                <a:spcPct val="90000"/>
              </a:lnSpc>
              <a:spcAft>
                <a:spcPts val="600"/>
              </a:spcAft>
            </a:pPr>
            <a:r>
              <a:rPr lang="en-US" sz="1600" dirty="0">
                <a:solidFill>
                  <a:srgbClr val="FEFFFF"/>
                </a:solidFill>
              </a:rPr>
              <a:t>There are 6 outer surfaces.  6x660=3960</a:t>
            </a:r>
          </a:p>
          <a:p>
            <a:pPr defTabSz="914400">
              <a:lnSpc>
                <a:spcPct val="90000"/>
              </a:lnSpc>
              <a:spcAft>
                <a:spcPts val="600"/>
              </a:spcAft>
            </a:pPr>
            <a:endParaRPr lang="en-US" sz="1600" dirty="0">
              <a:solidFill>
                <a:srgbClr val="FEFFFF"/>
              </a:solidFill>
            </a:endParaRPr>
          </a:p>
          <a:p>
            <a:pPr defTabSz="914400">
              <a:lnSpc>
                <a:spcPct val="90000"/>
              </a:lnSpc>
              <a:spcAft>
                <a:spcPts val="600"/>
              </a:spcAft>
            </a:pPr>
            <a:r>
              <a:rPr lang="en-US" sz="1600" dirty="0">
                <a:solidFill>
                  <a:srgbClr val="FEFFFF"/>
                </a:solidFill>
              </a:rPr>
              <a:t>3960 years;—from the Abrahamic Covenant, 2045 B.C., to the end of Passover 1916, when all the Elect were sealed. </a:t>
            </a:r>
          </a:p>
          <a:p>
            <a:pPr defTabSz="914400">
              <a:lnSpc>
                <a:spcPct val="90000"/>
              </a:lnSpc>
              <a:spcAft>
                <a:spcPts val="600"/>
              </a:spcAft>
            </a:pPr>
            <a:endParaRPr lang="en-US" sz="1600" dirty="0">
              <a:solidFill>
                <a:srgbClr val="FEFFFF"/>
              </a:solidFill>
            </a:endParaRPr>
          </a:p>
          <a:p>
            <a:pPr defTabSz="914400">
              <a:lnSpc>
                <a:spcPct val="90000"/>
              </a:lnSpc>
              <a:spcAft>
                <a:spcPts val="600"/>
              </a:spcAft>
            </a:pPr>
            <a:r>
              <a:rPr lang="en-US" sz="1600" dirty="0">
                <a:solidFill>
                  <a:srgbClr val="FEFFFF"/>
                </a:solidFill>
              </a:rPr>
              <a:t>See Genesis 15:7-21</a:t>
            </a:r>
          </a:p>
          <a:p>
            <a:pPr defTabSz="914400">
              <a:lnSpc>
                <a:spcPct val="90000"/>
              </a:lnSpc>
              <a:spcAft>
                <a:spcPts val="600"/>
              </a:spcAft>
            </a:pPr>
            <a:r>
              <a:rPr lang="en-US" sz="1600" dirty="0">
                <a:solidFill>
                  <a:srgbClr val="FEFFFF"/>
                </a:solidFill>
              </a:rPr>
              <a:t>PT 1919 Page 69-C1</a:t>
            </a:r>
          </a:p>
          <a:p>
            <a:pPr defTabSz="914400">
              <a:lnSpc>
                <a:spcPct val="90000"/>
              </a:lnSpc>
              <a:spcAft>
                <a:spcPts val="600"/>
              </a:spcAft>
            </a:pPr>
            <a:r>
              <a:rPr lang="en-US" sz="1600" dirty="0">
                <a:solidFill>
                  <a:srgbClr val="FEFFFF"/>
                </a:solidFill>
              </a:rPr>
              <a:t>PT 1924 Page 161-C2</a:t>
            </a:r>
          </a:p>
          <a:p>
            <a:pPr defTabSz="914400">
              <a:lnSpc>
                <a:spcPct val="90000"/>
              </a:lnSpc>
              <a:spcAft>
                <a:spcPts val="600"/>
              </a:spcAft>
            </a:pPr>
            <a:r>
              <a:rPr lang="en-US" sz="1600" dirty="0">
                <a:solidFill>
                  <a:srgbClr val="FEFFFF"/>
                </a:solidFill>
              </a:rPr>
              <a:t>PT 1971 Page 68-C2</a:t>
            </a:r>
          </a:p>
        </p:txBody>
      </p:sp>
      <p:pic>
        <p:nvPicPr>
          <p:cNvPr id="5" name="Picture 4">
            <a:extLst>
              <a:ext uri="{FF2B5EF4-FFF2-40B4-BE49-F238E27FC236}">
                <a16:creationId xmlns:a16="http://schemas.microsoft.com/office/drawing/2014/main" id="{73E14638-8A1D-A040-9943-CB283C2C77EE}"/>
              </a:ext>
            </a:extLst>
          </p:cNvPr>
          <p:cNvPicPr>
            <a:picLocks noChangeAspect="1"/>
          </p:cNvPicPr>
          <p:nvPr/>
        </p:nvPicPr>
        <p:blipFill>
          <a:blip r:embed="rId2"/>
          <a:stretch>
            <a:fillRect/>
          </a:stretch>
        </p:blipFill>
        <p:spPr>
          <a:xfrm rot="16200000">
            <a:off x="4335964" y="1334535"/>
            <a:ext cx="4113572" cy="5323446"/>
          </a:xfrm>
          <a:prstGeom prst="rect">
            <a:avLst/>
          </a:prstGeom>
        </p:spPr>
      </p:pic>
      <p:sp>
        <p:nvSpPr>
          <p:cNvPr id="9" name="TextBox 8">
            <a:extLst>
              <a:ext uri="{FF2B5EF4-FFF2-40B4-BE49-F238E27FC236}">
                <a16:creationId xmlns:a16="http://schemas.microsoft.com/office/drawing/2014/main" id="{980611BF-BF44-7246-9670-7A0216BBEA0E}"/>
              </a:ext>
            </a:extLst>
          </p:cNvPr>
          <p:cNvSpPr txBox="1"/>
          <p:nvPr/>
        </p:nvSpPr>
        <p:spPr>
          <a:xfrm>
            <a:off x="6900627" y="73257"/>
            <a:ext cx="2040781" cy="2369880"/>
          </a:xfrm>
          <a:prstGeom prst="rect">
            <a:avLst/>
          </a:prstGeom>
          <a:noFill/>
        </p:spPr>
        <p:txBody>
          <a:bodyPr wrap="square" rtlCol="0">
            <a:spAutoFit/>
          </a:bodyPr>
          <a:lstStyle/>
          <a:p>
            <a:pPr marL="285750" indent="-285750">
              <a:buFont typeface="Arial" panose="020B0604020202020204" pitchFamily="34" charset="0"/>
              <a:buChar char="•"/>
            </a:pPr>
            <a:r>
              <a:rPr lang="en-CA" sz="1000" dirty="0"/>
              <a:t>300 - length</a:t>
            </a:r>
          </a:p>
          <a:p>
            <a:pPr marL="285750" indent="-285750">
              <a:buFont typeface="Arial" panose="020B0604020202020204" pitchFamily="34" charset="0"/>
              <a:buChar char="•"/>
            </a:pPr>
            <a:r>
              <a:rPr lang="en-CA" sz="1000" dirty="0"/>
              <a:t>50 - width</a:t>
            </a:r>
          </a:p>
          <a:p>
            <a:pPr marL="285750" indent="-285750">
              <a:buFont typeface="Arial" panose="020B0604020202020204" pitchFamily="34" charset="0"/>
              <a:buChar char="•"/>
            </a:pPr>
            <a:r>
              <a:rPr lang="en-CA" sz="1000" dirty="0"/>
              <a:t>30 - height</a:t>
            </a:r>
          </a:p>
          <a:p>
            <a:pPr marL="285750" indent="-285750">
              <a:buFont typeface="Arial" panose="020B0604020202020204" pitchFamily="34" charset="0"/>
              <a:buChar char="•"/>
            </a:pPr>
            <a:r>
              <a:rPr lang="en-CA" sz="1000" dirty="0"/>
              <a:t>3 - levels</a:t>
            </a:r>
          </a:p>
          <a:p>
            <a:pPr marL="285750" indent="-285750">
              <a:buFont typeface="Arial" panose="020B0604020202020204" pitchFamily="34" charset="0"/>
              <a:buChar char="•"/>
            </a:pPr>
            <a:r>
              <a:rPr lang="en-CA" sz="1000" dirty="0"/>
              <a:t>12 - edges</a:t>
            </a:r>
          </a:p>
          <a:p>
            <a:pPr marL="285750" indent="-285750">
              <a:buFont typeface="Arial" panose="020B0604020202020204" pitchFamily="34" charset="0"/>
              <a:buChar char="•"/>
            </a:pPr>
            <a:r>
              <a:rPr lang="en-CA" sz="1000" dirty="0"/>
              <a:t>8 - corners</a:t>
            </a:r>
          </a:p>
          <a:p>
            <a:pPr marL="285750" indent="-285750">
              <a:buFont typeface="Arial" panose="020B0604020202020204" pitchFamily="34" charset="0"/>
              <a:buChar char="•"/>
            </a:pPr>
            <a:r>
              <a:rPr lang="en-CA" sz="1000" dirty="0"/>
              <a:t>6 - sides</a:t>
            </a:r>
          </a:p>
          <a:p>
            <a:pPr marL="285750" indent="-285750">
              <a:buFont typeface="Arial" panose="020B0604020202020204" pitchFamily="34" charset="0"/>
              <a:buChar char="•"/>
            </a:pPr>
            <a:r>
              <a:rPr lang="en-CA" sz="1000" dirty="0"/>
              <a:t>4 - couples or spiritual groups</a:t>
            </a:r>
          </a:p>
          <a:p>
            <a:pPr marL="285750" indent="-285750">
              <a:buFont typeface="Arial" panose="020B0604020202020204" pitchFamily="34" charset="0"/>
              <a:buChar char="•"/>
            </a:pPr>
            <a:r>
              <a:rPr lang="en-CA" sz="1000" dirty="0"/>
              <a:t>7 - clean animals </a:t>
            </a:r>
          </a:p>
          <a:p>
            <a:pPr marL="285750" indent="-285750">
              <a:buFont typeface="Arial" panose="020B0604020202020204" pitchFamily="34" charset="0"/>
              <a:buChar char="•"/>
            </a:pPr>
            <a:r>
              <a:rPr lang="en-CA" sz="1000" dirty="0"/>
              <a:t>7 - birds</a:t>
            </a:r>
          </a:p>
          <a:p>
            <a:pPr marL="285750" indent="-285750">
              <a:buFont typeface="Arial" panose="020B0604020202020204" pitchFamily="34" charset="0"/>
              <a:buChar char="•"/>
            </a:pPr>
            <a:r>
              <a:rPr lang="en-CA" sz="1000" dirty="0"/>
              <a:t>2 - unclean animals</a:t>
            </a:r>
          </a:p>
          <a:p>
            <a:pPr marL="285750" indent="-285750">
              <a:buFont typeface="Arial" panose="020B0604020202020204" pitchFamily="34" charset="0"/>
              <a:buChar char="•"/>
            </a:pPr>
            <a:r>
              <a:rPr lang="en-CA" sz="1000" dirty="0"/>
              <a:t>10 – highest divisible factor of the dimensions</a:t>
            </a:r>
          </a:p>
          <a:p>
            <a:endParaRPr lang="en-US" dirty="0"/>
          </a:p>
        </p:txBody>
      </p:sp>
    </p:spTree>
    <p:extLst>
      <p:ext uri="{BB962C8B-B14F-4D97-AF65-F5344CB8AC3E}">
        <p14:creationId xmlns:p14="http://schemas.microsoft.com/office/powerpoint/2010/main" val="42939956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C34A4475-365F-4381-A542-4698D6377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822960" cy="1097280"/>
            <a:chOff x="11094720" y="0"/>
            <a:chExt cx="1097280" cy="1097280"/>
          </a:xfrm>
        </p:grpSpPr>
        <p:sp>
          <p:nvSpPr>
            <p:cNvPr id="13" name="Isosceles Triangle 12">
              <a:extLst>
                <a:ext uri="{FF2B5EF4-FFF2-40B4-BE49-F238E27FC236}">
                  <a16:creationId xmlns:a16="http://schemas.microsoft.com/office/drawing/2014/main" id="{148F8F8B-B172-475E-9119-57F2A1C87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B0349D0-97A5-4654-A515-C72EA9E0B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202592" y="5521796"/>
            <a:ext cx="7557108" cy="1097282"/>
          </a:xfrm>
          <a:prstGeom prst="rect">
            <a:avLst/>
          </a:prstGeom>
        </p:spPr>
        <p:txBody>
          <a:bodyPr vert="horz" lIns="91440" tIns="45720" rIns="91440" bIns="45720" rtlCol="0">
            <a:noAutofit/>
          </a:bodyPr>
          <a:lstStyle/>
          <a:p>
            <a:pPr defTabSz="914400">
              <a:lnSpc>
                <a:spcPct val="120000"/>
              </a:lnSpc>
              <a:spcAft>
                <a:spcPts val="600"/>
              </a:spcAft>
            </a:pPr>
            <a:r>
              <a:rPr lang="en-US" sz="1400" dirty="0"/>
              <a:t>(4 x 300) + (2 x 30) x 2 = 2520 </a:t>
            </a:r>
          </a:p>
          <a:p>
            <a:pPr defTabSz="914400">
              <a:lnSpc>
                <a:spcPct val="120000"/>
              </a:lnSpc>
              <a:spcAft>
                <a:spcPts val="600"/>
              </a:spcAft>
            </a:pPr>
            <a:r>
              <a:rPr lang="en-US" sz="1400" dirty="0"/>
              <a:t>7 x 360 = 2520</a:t>
            </a:r>
          </a:p>
          <a:p>
            <a:pPr defTabSz="914400">
              <a:lnSpc>
                <a:spcPct val="120000"/>
              </a:lnSpc>
              <a:spcAft>
                <a:spcPts val="600"/>
              </a:spcAft>
            </a:pPr>
            <a:r>
              <a:rPr lang="en-US" sz="1400" dirty="0"/>
              <a:t>From the end of Adam’s day 3126 B.C. to when Israel is overthrown 606 B.C., called the "Seven Times" </a:t>
            </a:r>
          </a:p>
        </p:txBody>
      </p:sp>
      <p:grpSp>
        <p:nvGrpSpPr>
          <p:cNvPr id="16" name="Group 15">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83455" y="4601497"/>
            <a:ext cx="760545" cy="2017580"/>
            <a:chOff x="11177940" y="4601497"/>
            <a:chExt cx="1014060" cy="2017580"/>
          </a:xfrm>
        </p:grpSpPr>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3BDB8A76-0993-6044-AACA-07DB70A395AE}"/>
              </a:ext>
            </a:extLst>
          </p:cNvPr>
          <p:cNvSpPr txBox="1"/>
          <p:nvPr/>
        </p:nvSpPr>
        <p:spPr>
          <a:xfrm>
            <a:off x="6900627" y="73257"/>
            <a:ext cx="2040781" cy="2369880"/>
          </a:xfrm>
          <a:prstGeom prst="rect">
            <a:avLst/>
          </a:prstGeom>
          <a:noFill/>
        </p:spPr>
        <p:txBody>
          <a:bodyPr wrap="square" rtlCol="0">
            <a:spAutoFit/>
          </a:bodyPr>
          <a:lstStyle/>
          <a:p>
            <a:pPr marL="285750" indent="-285750">
              <a:buFont typeface="Arial" panose="020B0604020202020204" pitchFamily="34" charset="0"/>
              <a:buChar char="•"/>
            </a:pPr>
            <a:r>
              <a:rPr lang="en-CA" sz="1000" dirty="0"/>
              <a:t>300 - length</a:t>
            </a:r>
          </a:p>
          <a:p>
            <a:pPr marL="285750" indent="-285750">
              <a:buFont typeface="Arial" panose="020B0604020202020204" pitchFamily="34" charset="0"/>
              <a:buChar char="•"/>
            </a:pPr>
            <a:r>
              <a:rPr lang="en-CA" sz="1000" dirty="0"/>
              <a:t>50 - width</a:t>
            </a:r>
          </a:p>
          <a:p>
            <a:pPr marL="285750" indent="-285750">
              <a:buFont typeface="Arial" panose="020B0604020202020204" pitchFamily="34" charset="0"/>
              <a:buChar char="•"/>
            </a:pPr>
            <a:r>
              <a:rPr lang="en-CA" sz="1000" dirty="0"/>
              <a:t>30 - height</a:t>
            </a:r>
          </a:p>
          <a:p>
            <a:pPr marL="285750" indent="-285750">
              <a:buFont typeface="Arial" panose="020B0604020202020204" pitchFamily="34" charset="0"/>
              <a:buChar char="•"/>
            </a:pPr>
            <a:r>
              <a:rPr lang="en-CA" sz="1000" dirty="0"/>
              <a:t>3 - levels</a:t>
            </a:r>
          </a:p>
          <a:p>
            <a:pPr marL="285750" indent="-285750">
              <a:buFont typeface="Arial" panose="020B0604020202020204" pitchFamily="34" charset="0"/>
              <a:buChar char="•"/>
            </a:pPr>
            <a:r>
              <a:rPr lang="en-CA" sz="1000" dirty="0"/>
              <a:t>12 - edges</a:t>
            </a:r>
          </a:p>
          <a:p>
            <a:pPr marL="285750" indent="-285750">
              <a:buFont typeface="Arial" panose="020B0604020202020204" pitchFamily="34" charset="0"/>
              <a:buChar char="•"/>
            </a:pPr>
            <a:r>
              <a:rPr lang="en-CA" sz="1000" dirty="0"/>
              <a:t>8 - corners</a:t>
            </a:r>
          </a:p>
          <a:p>
            <a:pPr marL="285750" indent="-285750">
              <a:buFont typeface="Arial" panose="020B0604020202020204" pitchFamily="34" charset="0"/>
              <a:buChar char="•"/>
            </a:pPr>
            <a:r>
              <a:rPr lang="en-CA" sz="1000" dirty="0"/>
              <a:t>6 - sides</a:t>
            </a:r>
          </a:p>
          <a:p>
            <a:pPr marL="285750" indent="-285750">
              <a:buFont typeface="Arial" panose="020B0604020202020204" pitchFamily="34" charset="0"/>
              <a:buChar char="•"/>
            </a:pPr>
            <a:r>
              <a:rPr lang="en-CA" sz="1000" dirty="0"/>
              <a:t>4 - couples or spiritual groups</a:t>
            </a:r>
          </a:p>
          <a:p>
            <a:pPr marL="285750" indent="-285750">
              <a:buFont typeface="Arial" panose="020B0604020202020204" pitchFamily="34" charset="0"/>
              <a:buChar char="•"/>
            </a:pPr>
            <a:r>
              <a:rPr lang="en-CA" sz="1000" dirty="0"/>
              <a:t>7 - clean animals </a:t>
            </a:r>
          </a:p>
          <a:p>
            <a:pPr marL="285750" indent="-285750">
              <a:buFont typeface="Arial" panose="020B0604020202020204" pitchFamily="34" charset="0"/>
              <a:buChar char="•"/>
            </a:pPr>
            <a:r>
              <a:rPr lang="en-CA" sz="1000" dirty="0"/>
              <a:t>7 - birds</a:t>
            </a:r>
          </a:p>
          <a:p>
            <a:pPr marL="285750" indent="-285750">
              <a:buFont typeface="Arial" panose="020B0604020202020204" pitchFamily="34" charset="0"/>
              <a:buChar char="•"/>
            </a:pPr>
            <a:r>
              <a:rPr lang="en-CA" sz="1000" dirty="0"/>
              <a:t>2 - unclean animals</a:t>
            </a:r>
          </a:p>
          <a:p>
            <a:pPr marL="285750" indent="-285750">
              <a:buFont typeface="Arial" panose="020B0604020202020204" pitchFamily="34" charset="0"/>
              <a:buChar char="•"/>
            </a:pPr>
            <a:r>
              <a:rPr lang="en-CA" sz="1000" dirty="0"/>
              <a:t>10 – highest divisible factor of the Ark’s dimensions</a:t>
            </a:r>
          </a:p>
          <a:p>
            <a:endParaRPr lang="en-US" dirty="0"/>
          </a:p>
        </p:txBody>
      </p:sp>
      <p:pic>
        <p:nvPicPr>
          <p:cNvPr id="15" name="Picture 14">
            <a:extLst>
              <a:ext uri="{FF2B5EF4-FFF2-40B4-BE49-F238E27FC236}">
                <a16:creationId xmlns:a16="http://schemas.microsoft.com/office/drawing/2014/main" id="{BFA0E8D1-AF1F-904B-AF45-7FD22FBFEE03}"/>
              </a:ext>
            </a:extLst>
          </p:cNvPr>
          <p:cNvPicPr>
            <a:picLocks noChangeAspect="1"/>
          </p:cNvPicPr>
          <p:nvPr/>
        </p:nvPicPr>
        <p:blipFill rotWithShape="1">
          <a:blip r:embed="rId2"/>
          <a:srcRect l="5306" r="5999"/>
          <a:stretch/>
        </p:blipFill>
        <p:spPr>
          <a:xfrm rot="16200000">
            <a:off x="1665622" y="-973670"/>
            <a:ext cx="5282874" cy="7708057"/>
          </a:xfrm>
          <a:prstGeom prst="rect">
            <a:avLst/>
          </a:prstGeom>
        </p:spPr>
      </p:pic>
    </p:spTree>
    <p:extLst>
      <p:ext uri="{BB962C8B-B14F-4D97-AF65-F5344CB8AC3E}">
        <p14:creationId xmlns:p14="http://schemas.microsoft.com/office/powerpoint/2010/main" val="32803793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4BFAFC13-A5E4-E24E-A223-7D935E59B820}"/>
              </a:ext>
            </a:extLst>
          </p:cNvPr>
          <p:cNvPicPr>
            <a:picLocks noChangeAspect="1"/>
          </p:cNvPicPr>
          <p:nvPr/>
        </p:nvPicPr>
        <p:blipFill>
          <a:blip r:embed="rId2"/>
          <a:stretch>
            <a:fillRect/>
          </a:stretch>
        </p:blipFill>
        <p:spPr>
          <a:xfrm>
            <a:off x="851338" y="259233"/>
            <a:ext cx="7468028" cy="6362284"/>
          </a:xfrm>
          <a:prstGeom prst="rect">
            <a:avLst/>
          </a:prstGeom>
        </p:spPr>
      </p:pic>
    </p:spTree>
    <p:extLst>
      <p:ext uri="{BB962C8B-B14F-4D97-AF65-F5344CB8AC3E}">
        <p14:creationId xmlns:p14="http://schemas.microsoft.com/office/powerpoint/2010/main" val="8994152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C34A4475-365F-4381-A542-4698D6377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822960" cy="1097280"/>
            <a:chOff x="11094720" y="0"/>
            <a:chExt cx="1097280" cy="1097280"/>
          </a:xfrm>
        </p:grpSpPr>
        <p:sp>
          <p:nvSpPr>
            <p:cNvPr id="13" name="Isosceles Triangle 12">
              <a:extLst>
                <a:ext uri="{FF2B5EF4-FFF2-40B4-BE49-F238E27FC236}">
                  <a16:creationId xmlns:a16="http://schemas.microsoft.com/office/drawing/2014/main" id="{148F8F8B-B172-475E-9119-57F2A1C87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B0349D0-97A5-4654-A515-C72EA9E0B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83455" y="4601497"/>
            <a:ext cx="760545" cy="2017580"/>
            <a:chOff x="11177940" y="4601497"/>
            <a:chExt cx="1014060" cy="2017580"/>
          </a:xfrm>
        </p:grpSpPr>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3BDB8A76-0993-6044-AACA-07DB70A395AE}"/>
              </a:ext>
            </a:extLst>
          </p:cNvPr>
          <p:cNvSpPr txBox="1"/>
          <p:nvPr/>
        </p:nvSpPr>
        <p:spPr>
          <a:xfrm>
            <a:off x="6900627" y="73257"/>
            <a:ext cx="2040781" cy="2369880"/>
          </a:xfrm>
          <a:prstGeom prst="rect">
            <a:avLst/>
          </a:prstGeom>
          <a:noFill/>
        </p:spPr>
        <p:txBody>
          <a:bodyPr wrap="square" rtlCol="0">
            <a:spAutoFit/>
          </a:bodyPr>
          <a:lstStyle/>
          <a:p>
            <a:pPr marL="285750" indent="-285750">
              <a:buFont typeface="Arial" panose="020B0604020202020204" pitchFamily="34" charset="0"/>
              <a:buChar char="•"/>
            </a:pPr>
            <a:r>
              <a:rPr lang="en-CA" sz="1000" dirty="0"/>
              <a:t>300 - length</a:t>
            </a:r>
          </a:p>
          <a:p>
            <a:pPr marL="285750" indent="-285750">
              <a:buFont typeface="Arial" panose="020B0604020202020204" pitchFamily="34" charset="0"/>
              <a:buChar char="•"/>
            </a:pPr>
            <a:r>
              <a:rPr lang="en-CA" sz="1000" dirty="0"/>
              <a:t>50 - width</a:t>
            </a:r>
          </a:p>
          <a:p>
            <a:pPr marL="285750" indent="-285750">
              <a:buFont typeface="Arial" panose="020B0604020202020204" pitchFamily="34" charset="0"/>
              <a:buChar char="•"/>
            </a:pPr>
            <a:r>
              <a:rPr lang="en-CA" sz="1000" dirty="0"/>
              <a:t>30 - height</a:t>
            </a:r>
          </a:p>
          <a:p>
            <a:pPr marL="285750" indent="-285750">
              <a:buFont typeface="Arial" panose="020B0604020202020204" pitchFamily="34" charset="0"/>
              <a:buChar char="•"/>
            </a:pPr>
            <a:r>
              <a:rPr lang="en-CA" sz="1000" dirty="0"/>
              <a:t>3 - levels</a:t>
            </a:r>
          </a:p>
          <a:p>
            <a:pPr marL="285750" indent="-285750">
              <a:buFont typeface="Arial" panose="020B0604020202020204" pitchFamily="34" charset="0"/>
              <a:buChar char="•"/>
            </a:pPr>
            <a:r>
              <a:rPr lang="en-CA" sz="1000" dirty="0"/>
              <a:t>12 - edges</a:t>
            </a:r>
          </a:p>
          <a:p>
            <a:pPr marL="285750" indent="-285750">
              <a:buFont typeface="Arial" panose="020B0604020202020204" pitchFamily="34" charset="0"/>
              <a:buChar char="•"/>
            </a:pPr>
            <a:r>
              <a:rPr lang="en-CA" sz="1000" dirty="0"/>
              <a:t>8 - corners</a:t>
            </a:r>
          </a:p>
          <a:p>
            <a:pPr marL="285750" indent="-285750">
              <a:buFont typeface="Arial" panose="020B0604020202020204" pitchFamily="34" charset="0"/>
              <a:buChar char="•"/>
            </a:pPr>
            <a:r>
              <a:rPr lang="en-CA" sz="1000" dirty="0"/>
              <a:t>6 - sides</a:t>
            </a:r>
          </a:p>
          <a:p>
            <a:pPr marL="285750" indent="-285750">
              <a:buFont typeface="Arial" panose="020B0604020202020204" pitchFamily="34" charset="0"/>
              <a:buChar char="•"/>
            </a:pPr>
            <a:r>
              <a:rPr lang="en-CA" sz="1000" dirty="0"/>
              <a:t>4 - couples or spiritual groups</a:t>
            </a:r>
          </a:p>
          <a:p>
            <a:pPr marL="285750" indent="-285750">
              <a:buFont typeface="Arial" panose="020B0604020202020204" pitchFamily="34" charset="0"/>
              <a:buChar char="•"/>
            </a:pPr>
            <a:r>
              <a:rPr lang="en-CA" sz="1000" dirty="0"/>
              <a:t>7 - clean animals </a:t>
            </a:r>
          </a:p>
          <a:p>
            <a:pPr marL="285750" indent="-285750">
              <a:buFont typeface="Arial" panose="020B0604020202020204" pitchFamily="34" charset="0"/>
              <a:buChar char="•"/>
            </a:pPr>
            <a:r>
              <a:rPr lang="en-CA" sz="1000" dirty="0"/>
              <a:t>7 - birds</a:t>
            </a:r>
          </a:p>
          <a:p>
            <a:pPr marL="285750" indent="-285750">
              <a:buFont typeface="Arial" panose="020B0604020202020204" pitchFamily="34" charset="0"/>
              <a:buChar char="•"/>
            </a:pPr>
            <a:r>
              <a:rPr lang="en-CA" sz="1000" dirty="0"/>
              <a:t>2 - unclean animals</a:t>
            </a:r>
          </a:p>
          <a:p>
            <a:pPr marL="285750" indent="-285750">
              <a:buFont typeface="Arial" panose="020B0604020202020204" pitchFamily="34" charset="0"/>
              <a:buChar char="•"/>
            </a:pPr>
            <a:r>
              <a:rPr lang="en-CA" sz="1000" dirty="0"/>
              <a:t>10 – highest divisible factor of the Ark’s dimensions</a:t>
            </a:r>
          </a:p>
          <a:p>
            <a:endParaRPr lang="en-US" dirty="0"/>
          </a:p>
        </p:txBody>
      </p:sp>
      <p:sp>
        <p:nvSpPr>
          <p:cNvPr id="3" name="Rectangle 2"/>
          <p:cNvSpPr/>
          <p:nvPr/>
        </p:nvSpPr>
        <p:spPr>
          <a:xfrm>
            <a:off x="202592" y="4984904"/>
            <a:ext cx="5213958" cy="1634174"/>
          </a:xfrm>
          <a:prstGeom prst="rect">
            <a:avLst/>
          </a:prstGeom>
        </p:spPr>
        <p:txBody>
          <a:bodyPr vert="horz" lIns="91440" tIns="45720" rIns="91440" bIns="45720" rtlCol="0">
            <a:noAutofit/>
          </a:bodyPr>
          <a:lstStyle/>
          <a:p>
            <a:pPr defTabSz="914400">
              <a:lnSpc>
                <a:spcPct val="120000"/>
              </a:lnSpc>
              <a:spcAft>
                <a:spcPts val="600"/>
              </a:spcAft>
            </a:pPr>
            <a:r>
              <a:rPr lang="en-US" sz="1400" dirty="0"/>
              <a:t>(4 x 300) + (2 x 30) x 2 = 2520 </a:t>
            </a:r>
          </a:p>
          <a:p>
            <a:pPr defTabSz="914400">
              <a:lnSpc>
                <a:spcPct val="120000"/>
              </a:lnSpc>
              <a:spcAft>
                <a:spcPts val="600"/>
              </a:spcAft>
            </a:pPr>
            <a:r>
              <a:rPr lang="en-US" sz="1400" dirty="0"/>
              <a:t>7 x 360 = 2520</a:t>
            </a:r>
          </a:p>
          <a:p>
            <a:pPr defTabSz="914400">
              <a:lnSpc>
                <a:spcPct val="120000"/>
              </a:lnSpc>
              <a:spcAft>
                <a:spcPts val="600"/>
              </a:spcAft>
            </a:pPr>
            <a:r>
              <a:rPr lang="en-US" sz="1400" dirty="0"/>
              <a:t>From 606 B.C. when Israel is overthrown to 1914 A.D. when the time of trouble starts on Christendom called the "Seven Times More".</a:t>
            </a:r>
          </a:p>
          <a:p>
            <a:pPr defTabSz="914400">
              <a:lnSpc>
                <a:spcPct val="120000"/>
              </a:lnSpc>
              <a:spcAft>
                <a:spcPts val="600"/>
              </a:spcAft>
            </a:pPr>
            <a:r>
              <a:rPr lang="en-US" sz="1400" dirty="0"/>
              <a:t>Lev. 26:18, 21, 24, 28</a:t>
            </a:r>
          </a:p>
        </p:txBody>
      </p:sp>
      <p:pic>
        <p:nvPicPr>
          <p:cNvPr id="4" name="Picture 3">
            <a:extLst>
              <a:ext uri="{FF2B5EF4-FFF2-40B4-BE49-F238E27FC236}">
                <a16:creationId xmlns:a16="http://schemas.microsoft.com/office/drawing/2014/main" id="{9244A767-B1A2-FB42-A81F-414874FD7094}"/>
              </a:ext>
            </a:extLst>
          </p:cNvPr>
          <p:cNvPicPr>
            <a:picLocks noChangeAspect="1"/>
          </p:cNvPicPr>
          <p:nvPr/>
        </p:nvPicPr>
        <p:blipFill rotWithShape="1">
          <a:blip r:embed="rId2"/>
          <a:srcRect l="5306" r="5999"/>
          <a:stretch/>
        </p:blipFill>
        <p:spPr>
          <a:xfrm rot="16200000">
            <a:off x="1713924" y="-967003"/>
            <a:ext cx="5253828" cy="7665677"/>
          </a:xfrm>
          <a:prstGeom prst="rect">
            <a:avLst/>
          </a:prstGeom>
        </p:spPr>
      </p:pic>
    </p:spTree>
    <p:extLst>
      <p:ext uri="{BB962C8B-B14F-4D97-AF65-F5344CB8AC3E}">
        <p14:creationId xmlns:p14="http://schemas.microsoft.com/office/powerpoint/2010/main" val="275241834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4BFAFC13-A5E4-E24E-A223-7D935E59B820}"/>
              </a:ext>
            </a:extLst>
          </p:cNvPr>
          <p:cNvPicPr>
            <a:picLocks noChangeAspect="1"/>
          </p:cNvPicPr>
          <p:nvPr/>
        </p:nvPicPr>
        <p:blipFill>
          <a:blip r:embed="rId2"/>
          <a:stretch>
            <a:fillRect/>
          </a:stretch>
        </p:blipFill>
        <p:spPr>
          <a:xfrm>
            <a:off x="851338" y="259233"/>
            <a:ext cx="7468028" cy="6362284"/>
          </a:xfrm>
          <a:prstGeom prst="rect">
            <a:avLst/>
          </a:prstGeom>
        </p:spPr>
      </p:pic>
    </p:spTree>
    <p:extLst>
      <p:ext uri="{BB962C8B-B14F-4D97-AF65-F5344CB8AC3E}">
        <p14:creationId xmlns:p14="http://schemas.microsoft.com/office/powerpoint/2010/main" val="8443747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C34A4475-365F-4381-A542-4698D6377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822960" cy="1097280"/>
            <a:chOff x="11094720" y="0"/>
            <a:chExt cx="1097280" cy="1097280"/>
          </a:xfrm>
        </p:grpSpPr>
        <p:sp>
          <p:nvSpPr>
            <p:cNvPr id="13" name="Isosceles Triangle 12">
              <a:extLst>
                <a:ext uri="{FF2B5EF4-FFF2-40B4-BE49-F238E27FC236}">
                  <a16:creationId xmlns:a16="http://schemas.microsoft.com/office/drawing/2014/main" id="{148F8F8B-B172-475E-9119-57F2A1C87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B0349D0-97A5-4654-A515-C72EA9E0B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83455" y="4601497"/>
            <a:ext cx="760545" cy="2017580"/>
            <a:chOff x="11177940" y="4601497"/>
            <a:chExt cx="1014060" cy="2017580"/>
          </a:xfrm>
        </p:grpSpPr>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13CD2FDC-B2FF-CB44-A457-FE8977A577D6}"/>
              </a:ext>
            </a:extLst>
          </p:cNvPr>
          <p:cNvSpPr/>
          <p:nvPr/>
        </p:nvSpPr>
        <p:spPr>
          <a:xfrm>
            <a:off x="296818" y="5610287"/>
            <a:ext cx="4980032" cy="738664"/>
          </a:xfrm>
          <a:prstGeom prst="rect">
            <a:avLst/>
          </a:prstGeom>
        </p:spPr>
        <p:txBody>
          <a:bodyPr wrap="square">
            <a:spAutoFit/>
          </a:bodyPr>
          <a:lstStyle/>
          <a:p>
            <a:r>
              <a:rPr lang="en-US" sz="1400" dirty="0"/>
              <a:t>(4 x 300) + (2 x 30) = 1260 From 1981 B.C. when Isaac and Rebecca unite “type of Jesus uniting with the Church” until 721 B.C. </a:t>
            </a:r>
          </a:p>
          <a:p>
            <a:r>
              <a:rPr lang="en-US" sz="1400" dirty="0"/>
              <a:t>(10 years after Hezekiah's sickness). </a:t>
            </a:r>
          </a:p>
        </p:txBody>
      </p:sp>
      <p:sp>
        <p:nvSpPr>
          <p:cNvPr id="15" name="TextBox 14">
            <a:extLst>
              <a:ext uri="{FF2B5EF4-FFF2-40B4-BE49-F238E27FC236}">
                <a16:creationId xmlns:a16="http://schemas.microsoft.com/office/drawing/2014/main" id="{E54DBDC5-F724-C14F-A819-88D4D860B0E7}"/>
              </a:ext>
            </a:extLst>
          </p:cNvPr>
          <p:cNvSpPr txBox="1"/>
          <p:nvPr/>
        </p:nvSpPr>
        <p:spPr>
          <a:xfrm>
            <a:off x="6900627" y="73257"/>
            <a:ext cx="2040781" cy="2369880"/>
          </a:xfrm>
          <a:prstGeom prst="rect">
            <a:avLst/>
          </a:prstGeom>
          <a:noFill/>
        </p:spPr>
        <p:txBody>
          <a:bodyPr wrap="square" rtlCol="0">
            <a:spAutoFit/>
          </a:bodyPr>
          <a:lstStyle/>
          <a:p>
            <a:pPr marL="285750" indent="-285750">
              <a:buFont typeface="Arial" panose="020B0604020202020204" pitchFamily="34" charset="0"/>
              <a:buChar char="•"/>
            </a:pPr>
            <a:r>
              <a:rPr lang="en-CA" sz="1000" dirty="0"/>
              <a:t>300 - length</a:t>
            </a:r>
          </a:p>
          <a:p>
            <a:pPr marL="285750" indent="-285750">
              <a:buFont typeface="Arial" panose="020B0604020202020204" pitchFamily="34" charset="0"/>
              <a:buChar char="•"/>
            </a:pPr>
            <a:r>
              <a:rPr lang="en-CA" sz="1000" dirty="0"/>
              <a:t>50 - width</a:t>
            </a:r>
          </a:p>
          <a:p>
            <a:pPr marL="285750" indent="-285750">
              <a:buFont typeface="Arial" panose="020B0604020202020204" pitchFamily="34" charset="0"/>
              <a:buChar char="•"/>
            </a:pPr>
            <a:r>
              <a:rPr lang="en-CA" sz="1000" dirty="0"/>
              <a:t>30 - height</a:t>
            </a:r>
          </a:p>
          <a:p>
            <a:pPr marL="285750" indent="-285750">
              <a:buFont typeface="Arial" panose="020B0604020202020204" pitchFamily="34" charset="0"/>
              <a:buChar char="•"/>
            </a:pPr>
            <a:r>
              <a:rPr lang="en-CA" sz="1000" dirty="0"/>
              <a:t>3 - levels</a:t>
            </a:r>
          </a:p>
          <a:p>
            <a:pPr marL="285750" indent="-285750">
              <a:buFont typeface="Arial" panose="020B0604020202020204" pitchFamily="34" charset="0"/>
              <a:buChar char="•"/>
            </a:pPr>
            <a:r>
              <a:rPr lang="en-CA" sz="1000" dirty="0"/>
              <a:t>12 - edges</a:t>
            </a:r>
          </a:p>
          <a:p>
            <a:pPr marL="285750" indent="-285750">
              <a:buFont typeface="Arial" panose="020B0604020202020204" pitchFamily="34" charset="0"/>
              <a:buChar char="•"/>
            </a:pPr>
            <a:r>
              <a:rPr lang="en-CA" sz="1000" dirty="0"/>
              <a:t>8 - corners</a:t>
            </a:r>
          </a:p>
          <a:p>
            <a:pPr marL="285750" indent="-285750">
              <a:buFont typeface="Arial" panose="020B0604020202020204" pitchFamily="34" charset="0"/>
              <a:buChar char="•"/>
            </a:pPr>
            <a:r>
              <a:rPr lang="en-CA" sz="1000" dirty="0"/>
              <a:t>6 - sides</a:t>
            </a:r>
          </a:p>
          <a:p>
            <a:pPr marL="285750" indent="-285750">
              <a:buFont typeface="Arial" panose="020B0604020202020204" pitchFamily="34" charset="0"/>
              <a:buChar char="•"/>
            </a:pPr>
            <a:r>
              <a:rPr lang="en-CA" sz="1000" dirty="0"/>
              <a:t>4 - couples or spiritual groups</a:t>
            </a:r>
          </a:p>
          <a:p>
            <a:pPr marL="285750" indent="-285750">
              <a:buFont typeface="Arial" panose="020B0604020202020204" pitchFamily="34" charset="0"/>
              <a:buChar char="•"/>
            </a:pPr>
            <a:r>
              <a:rPr lang="en-CA" sz="1000" dirty="0"/>
              <a:t>7 - clean animals </a:t>
            </a:r>
          </a:p>
          <a:p>
            <a:pPr marL="285750" indent="-285750">
              <a:buFont typeface="Arial" panose="020B0604020202020204" pitchFamily="34" charset="0"/>
              <a:buChar char="•"/>
            </a:pPr>
            <a:r>
              <a:rPr lang="en-CA" sz="1000" dirty="0"/>
              <a:t>7 - birds</a:t>
            </a:r>
          </a:p>
          <a:p>
            <a:pPr marL="285750" indent="-285750">
              <a:buFont typeface="Arial" panose="020B0604020202020204" pitchFamily="34" charset="0"/>
              <a:buChar char="•"/>
            </a:pPr>
            <a:r>
              <a:rPr lang="en-CA" sz="1000" dirty="0"/>
              <a:t>2 - unclean animals</a:t>
            </a:r>
          </a:p>
          <a:p>
            <a:pPr marL="285750" indent="-285750">
              <a:buFont typeface="Arial" panose="020B0604020202020204" pitchFamily="34" charset="0"/>
              <a:buChar char="•"/>
            </a:pPr>
            <a:r>
              <a:rPr lang="en-CA" sz="1000" dirty="0"/>
              <a:t>10 – highest divisible factor of the dimensions</a:t>
            </a:r>
          </a:p>
          <a:p>
            <a:endParaRPr lang="en-US" dirty="0"/>
          </a:p>
        </p:txBody>
      </p:sp>
      <p:pic>
        <p:nvPicPr>
          <p:cNvPr id="3" name="Picture 2">
            <a:extLst>
              <a:ext uri="{FF2B5EF4-FFF2-40B4-BE49-F238E27FC236}">
                <a16:creationId xmlns:a16="http://schemas.microsoft.com/office/drawing/2014/main" id="{5C886C9E-648A-7E4B-91A3-853C4FC2D545}"/>
              </a:ext>
            </a:extLst>
          </p:cNvPr>
          <p:cNvPicPr>
            <a:picLocks noChangeAspect="1"/>
          </p:cNvPicPr>
          <p:nvPr/>
        </p:nvPicPr>
        <p:blipFill rotWithShape="1">
          <a:blip r:embed="rId2"/>
          <a:srcRect l="5186" r="5999"/>
          <a:stretch/>
        </p:blipFill>
        <p:spPr>
          <a:xfrm rot="16200000">
            <a:off x="1788395" y="-681062"/>
            <a:ext cx="4963265" cy="7231957"/>
          </a:xfrm>
          <a:prstGeom prst="rect">
            <a:avLst/>
          </a:prstGeom>
        </p:spPr>
      </p:pic>
    </p:spTree>
    <p:extLst>
      <p:ext uri="{BB962C8B-B14F-4D97-AF65-F5344CB8AC3E}">
        <p14:creationId xmlns:p14="http://schemas.microsoft.com/office/powerpoint/2010/main" val="37446238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4BFAFC13-A5E4-E24E-A223-7D935E59B820}"/>
              </a:ext>
            </a:extLst>
          </p:cNvPr>
          <p:cNvPicPr>
            <a:picLocks noChangeAspect="1"/>
          </p:cNvPicPr>
          <p:nvPr/>
        </p:nvPicPr>
        <p:blipFill>
          <a:blip r:embed="rId2"/>
          <a:stretch>
            <a:fillRect/>
          </a:stretch>
        </p:blipFill>
        <p:spPr>
          <a:xfrm>
            <a:off x="851338" y="259233"/>
            <a:ext cx="7468028" cy="6362284"/>
          </a:xfrm>
          <a:prstGeom prst="rect">
            <a:avLst/>
          </a:prstGeom>
        </p:spPr>
      </p:pic>
    </p:spTree>
    <p:extLst>
      <p:ext uri="{BB962C8B-B14F-4D97-AF65-F5344CB8AC3E}">
        <p14:creationId xmlns:p14="http://schemas.microsoft.com/office/powerpoint/2010/main" val="28062064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B7E48B-E57F-1B4A-A866-15BFA6624B32}"/>
              </a:ext>
            </a:extLst>
          </p:cNvPr>
          <p:cNvSpPr/>
          <p:nvPr/>
        </p:nvSpPr>
        <p:spPr>
          <a:xfrm>
            <a:off x="331995" y="2496769"/>
            <a:ext cx="2972805" cy="830997"/>
          </a:xfrm>
          <a:prstGeom prst="rect">
            <a:avLst/>
          </a:prstGeom>
        </p:spPr>
        <p:txBody>
          <a:bodyPr wrap="square">
            <a:spAutoFit/>
          </a:bodyPr>
          <a:lstStyle/>
          <a:p>
            <a:r>
              <a:rPr lang="en-CA" sz="1600" dirty="0"/>
              <a:t>And GOD saw that the wickedness of man </a:t>
            </a:r>
            <a:r>
              <a:rPr lang="en-CA" sz="1600" i="1" dirty="0"/>
              <a:t>was</a:t>
            </a:r>
            <a:r>
              <a:rPr lang="en-CA" sz="1600" dirty="0"/>
              <a:t> great in the earth, </a:t>
            </a:r>
          </a:p>
        </p:txBody>
      </p:sp>
      <p:sp>
        <p:nvSpPr>
          <p:cNvPr id="4" name="Rectangle 3">
            <a:extLst>
              <a:ext uri="{FF2B5EF4-FFF2-40B4-BE49-F238E27FC236}">
                <a16:creationId xmlns:a16="http://schemas.microsoft.com/office/drawing/2014/main" id="{EA242F70-DE1B-F44C-941A-0047367ED80D}"/>
              </a:ext>
            </a:extLst>
          </p:cNvPr>
          <p:cNvSpPr/>
          <p:nvPr/>
        </p:nvSpPr>
        <p:spPr>
          <a:xfrm>
            <a:off x="364252" y="4351747"/>
            <a:ext cx="2940548" cy="830997"/>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that every imagination of the thoughts of his heart was only evil continually.</a:t>
            </a:r>
            <a:endParaRPr lang="en-CA" sz="1600"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Rectangle 5">
            <a:extLst>
              <a:ext uri="{FF2B5EF4-FFF2-40B4-BE49-F238E27FC236}">
                <a16:creationId xmlns:a16="http://schemas.microsoft.com/office/drawing/2014/main" id="{5CC6570C-98EA-9140-AA9D-3630D3C013E5}"/>
              </a:ext>
            </a:extLst>
          </p:cNvPr>
          <p:cNvSpPr/>
          <p:nvPr/>
        </p:nvSpPr>
        <p:spPr>
          <a:xfrm>
            <a:off x="331995" y="1552761"/>
            <a:ext cx="1878405" cy="461665"/>
          </a:xfrm>
          <a:prstGeom prst="rect">
            <a:avLst/>
          </a:prstGeom>
        </p:spPr>
        <p:txBody>
          <a:bodyPr wrap="square">
            <a:spAutoFit/>
          </a:bodyPr>
          <a:lstStyle/>
          <a:p>
            <a:pPr fontAlgn="t"/>
            <a:r>
              <a:rPr lang="en-US" sz="2400" dirty="0">
                <a:latin typeface="Calibri" panose="020F0502020204030204" pitchFamily="34" charset="0"/>
                <a:ea typeface="MS Mincho" panose="02020609040205080304" pitchFamily="49" charset="-128"/>
                <a:cs typeface="Times New Roman" panose="02020603050405020304" pitchFamily="18" charset="0"/>
              </a:rPr>
              <a:t>Genesis 6:5</a:t>
            </a:r>
            <a:endParaRPr lang="en-US" sz="2400" dirty="0">
              <a:latin typeface="Arial" panose="020B0604020202020204" pitchFamily="34" charset="0"/>
            </a:endParaRPr>
          </a:p>
        </p:txBody>
      </p:sp>
      <p:sp>
        <p:nvSpPr>
          <p:cNvPr id="10" name="Rectangle 9">
            <a:extLst>
              <a:ext uri="{FF2B5EF4-FFF2-40B4-BE49-F238E27FC236}">
                <a16:creationId xmlns:a16="http://schemas.microsoft.com/office/drawing/2014/main" id="{9964BC3D-B365-AE40-B354-3F10D4A39DD5}"/>
              </a:ext>
            </a:extLst>
          </p:cNvPr>
          <p:cNvSpPr/>
          <p:nvPr/>
        </p:nvSpPr>
        <p:spPr>
          <a:xfrm>
            <a:off x="4199670" y="2496769"/>
            <a:ext cx="4502425" cy="584775"/>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Jehovah took note of the great wickedness of the church systems throughout society.</a:t>
            </a:r>
          </a:p>
        </p:txBody>
      </p:sp>
      <p:sp>
        <p:nvSpPr>
          <p:cNvPr id="12" name="Rectangle 11">
            <a:extLst>
              <a:ext uri="{FF2B5EF4-FFF2-40B4-BE49-F238E27FC236}">
                <a16:creationId xmlns:a16="http://schemas.microsoft.com/office/drawing/2014/main" id="{EC22A346-8120-4A49-8C13-D4D4152E257E}"/>
              </a:ext>
            </a:extLst>
          </p:cNvPr>
          <p:cNvSpPr/>
          <p:nvPr/>
        </p:nvSpPr>
        <p:spPr>
          <a:xfrm>
            <a:off x="4199670" y="4262514"/>
            <a:ext cx="4502425" cy="584775"/>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Every invention of their loved creed articles was always error.</a:t>
            </a:r>
          </a:p>
        </p:txBody>
      </p:sp>
    </p:spTree>
    <p:extLst>
      <p:ext uri="{BB962C8B-B14F-4D97-AF65-F5344CB8AC3E}">
        <p14:creationId xmlns:p14="http://schemas.microsoft.com/office/powerpoint/2010/main" val="40626220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1"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2" grpId="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C34A4475-365F-4381-A542-4698D6377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822960" cy="1097280"/>
            <a:chOff x="11094720" y="0"/>
            <a:chExt cx="1097280" cy="1097280"/>
          </a:xfrm>
        </p:grpSpPr>
        <p:sp>
          <p:nvSpPr>
            <p:cNvPr id="13" name="Isosceles Triangle 12">
              <a:extLst>
                <a:ext uri="{FF2B5EF4-FFF2-40B4-BE49-F238E27FC236}">
                  <a16:creationId xmlns:a16="http://schemas.microsoft.com/office/drawing/2014/main" id="{148F8F8B-B172-475E-9119-57F2A1C87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B0349D0-97A5-4654-A515-C72EA9E0B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83455" y="4601497"/>
            <a:ext cx="760545" cy="2017580"/>
            <a:chOff x="11177940" y="4601497"/>
            <a:chExt cx="1014060" cy="2017580"/>
          </a:xfrm>
        </p:grpSpPr>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13CD2FDC-B2FF-CB44-A457-FE8977A577D6}"/>
              </a:ext>
            </a:extLst>
          </p:cNvPr>
          <p:cNvSpPr/>
          <p:nvPr/>
        </p:nvSpPr>
        <p:spPr>
          <a:xfrm>
            <a:off x="296818" y="5819222"/>
            <a:ext cx="5869032" cy="738664"/>
          </a:xfrm>
          <a:prstGeom prst="rect">
            <a:avLst/>
          </a:prstGeom>
        </p:spPr>
        <p:txBody>
          <a:bodyPr wrap="square">
            <a:spAutoFit/>
          </a:bodyPr>
          <a:lstStyle/>
          <a:p>
            <a:r>
              <a:rPr lang="en-US" sz="1400" dirty="0"/>
              <a:t>(4 x 300) + (2 x 30) = 1260 From 539 A.D., when the antitypical counterfeit of Isaac and Rebecca, the pope and the apostate church, unite, until 1799 A.D.  </a:t>
            </a:r>
          </a:p>
          <a:p>
            <a:r>
              <a:rPr lang="en-US" sz="1400" dirty="0"/>
              <a:t>The times times and half a times of Dan. 7:25 and Dan. 12:7.</a:t>
            </a:r>
          </a:p>
        </p:txBody>
      </p:sp>
      <p:sp>
        <p:nvSpPr>
          <p:cNvPr id="15" name="TextBox 14">
            <a:extLst>
              <a:ext uri="{FF2B5EF4-FFF2-40B4-BE49-F238E27FC236}">
                <a16:creationId xmlns:a16="http://schemas.microsoft.com/office/drawing/2014/main" id="{E54DBDC5-F724-C14F-A819-88D4D860B0E7}"/>
              </a:ext>
            </a:extLst>
          </p:cNvPr>
          <p:cNvSpPr txBox="1"/>
          <p:nvPr/>
        </p:nvSpPr>
        <p:spPr>
          <a:xfrm>
            <a:off x="6900627" y="73257"/>
            <a:ext cx="2040781" cy="2369880"/>
          </a:xfrm>
          <a:prstGeom prst="rect">
            <a:avLst/>
          </a:prstGeom>
          <a:noFill/>
        </p:spPr>
        <p:txBody>
          <a:bodyPr wrap="square" rtlCol="0">
            <a:spAutoFit/>
          </a:bodyPr>
          <a:lstStyle/>
          <a:p>
            <a:pPr marL="285750" indent="-285750">
              <a:buFont typeface="Arial" panose="020B0604020202020204" pitchFamily="34" charset="0"/>
              <a:buChar char="•"/>
            </a:pPr>
            <a:r>
              <a:rPr lang="en-CA" sz="1000" dirty="0"/>
              <a:t>300 - length</a:t>
            </a:r>
          </a:p>
          <a:p>
            <a:pPr marL="285750" indent="-285750">
              <a:buFont typeface="Arial" panose="020B0604020202020204" pitchFamily="34" charset="0"/>
              <a:buChar char="•"/>
            </a:pPr>
            <a:r>
              <a:rPr lang="en-CA" sz="1000" dirty="0"/>
              <a:t>50 - width</a:t>
            </a:r>
          </a:p>
          <a:p>
            <a:pPr marL="285750" indent="-285750">
              <a:buFont typeface="Arial" panose="020B0604020202020204" pitchFamily="34" charset="0"/>
              <a:buChar char="•"/>
            </a:pPr>
            <a:r>
              <a:rPr lang="en-CA" sz="1000" dirty="0"/>
              <a:t>30 - height</a:t>
            </a:r>
          </a:p>
          <a:p>
            <a:pPr marL="285750" indent="-285750">
              <a:buFont typeface="Arial" panose="020B0604020202020204" pitchFamily="34" charset="0"/>
              <a:buChar char="•"/>
            </a:pPr>
            <a:r>
              <a:rPr lang="en-CA" sz="1000" dirty="0"/>
              <a:t>3 - levels</a:t>
            </a:r>
          </a:p>
          <a:p>
            <a:pPr marL="285750" indent="-285750">
              <a:buFont typeface="Arial" panose="020B0604020202020204" pitchFamily="34" charset="0"/>
              <a:buChar char="•"/>
            </a:pPr>
            <a:r>
              <a:rPr lang="en-CA" sz="1000" dirty="0"/>
              <a:t>12 - edges</a:t>
            </a:r>
          </a:p>
          <a:p>
            <a:pPr marL="285750" indent="-285750">
              <a:buFont typeface="Arial" panose="020B0604020202020204" pitchFamily="34" charset="0"/>
              <a:buChar char="•"/>
            </a:pPr>
            <a:r>
              <a:rPr lang="en-CA" sz="1000" dirty="0"/>
              <a:t>8 - corners</a:t>
            </a:r>
          </a:p>
          <a:p>
            <a:pPr marL="285750" indent="-285750">
              <a:buFont typeface="Arial" panose="020B0604020202020204" pitchFamily="34" charset="0"/>
              <a:buChar char="•"/>
            </a:pPr>
            <a:r>
              <a:rPr lang="en-CA" sz="1000" dirty="0"/>
              <a:t>6 - sides</a:t>
            </a:r>
          </a:p>
          <a:p>
            <a:pPr marL="285750" indent="-285750">
              <a:buFont typeface="Arial" panose="020B0604020202020204" pitchFamily="34" charset="0"/>
              <a:buChar char="•"/>
            </a:pPr>
            <a:r>
              <a:rPr lang="en-CA" sz="1000" dirty="0"/>
              <a:t>4 - couples or spiritual groups</a:t>
            </a:r>
          </a:p>
          <a:p>
            <a:pPr marL="285750" indent="-285750">
              <a:buFont typeface="Arial" panose="020B0604020202020204" pitchFamily="34" charset="0"/>
              <a:buChar char="•"/>
            </a:pPr>
            <a:r>
              <a:rPr lang="en-CA" sz="1000" dirty="0"/>
              <a:t>7 - clean animals </a:t>
            </a:r>
          </a:p>
          <a:p>
            <a:pPr marL="285750" indent="-285750">
              <a:buFont typeface="Arial" panose="020B0604020202020204" pitchFamily="34" charset="0"/>
              <a:buChar char="•"/>
            </a:pPr>
            <a:r>
              <a:rPr lang="en-CA" sz="1000" dirty="0"/>
              <a:t>7 - birds</a:t>
            </a:r>
          </a:p>
          <a:p>
            <a:pPr marL="285750" indent="-285750">
              <a:buFont typeface="Arial" panose="020B0604020202020204" pitchFamily="34" charset="0"/>
              <a:buChar char="•"/>
            </a:pPr>
            <a:r>
              <a:rPr lang="en-CA" sz="1000" dirty="0"/>
              <a:t>2 - unclean animals</a:t>
            </a:r>
          </a:p>
          <a:p>
            <a:pPr marL="285750" indent="-285750">
              <a:buFont typeface="Arial" panose="020B0604020202020204" pitchFamily="34" charset="0"/>
              <a:buChar char="•"/>
            </a:pPr>
            <a:r>
              <a:rPr lang="en-CA" sz="1000" dirty="0"/>
              <a:t>10 – highest divisible factor of the dimensions</a:t>
            </a:r>
          </a:p>
          <a:p>
            <a:endParaRPr lang="en-US" dirty="0"/>
          </a:p>
        </p:txBody>
      </p:sp>
      <p:pic>
        <p:nvPicPr>
          <p:cNvPr id="3" name="Picture 2">
            <a:extLst>
              <a:ext uri="{FF2B5EF4-FFF2-40B4-BE49-F238E27FC236}">
                <a16:creationId xmlns:a16="http://schemas.microsoft.com/office/drawing/2014/main" id="{0EF965D4-5C73-B846-8621-94E3B448DEA6}"/>
              </a:ext>
            </a:extLst>
          </p:cNvPr>
          <p:cNvPicPr>
            <a:picLocks noChangeAspect="1"/>
          </p:cNvPicPr>
          <p:nvPr/>
        </p:nvPicPr>
        <p:blipFill rotWithShape="1">
          <a:blip r:embed="rId2"/>
          <a:srcRect l="5425" r="5065"/>
          <a:stretch/>
        </p:blipFill>
        <p:spPr>
          <a:xfrm rot="16200000">
            <a:off x="1610425" y="-857280"/>
            <a:ext cx="5192635" cy="7507424"/>
          </a:xfrm>
          <a:prstGeom prst="rect">
            <a:avLst/>
          </a:prstGeom>
        </p:spPr>
      </p:pic>
    </p:spTree>
    <p:extLst>
      <p:ext uri="{BB962C8B-B14F-4D97-AF65-F5344CB8AC3E}">
        <p14:creationId xmlns:p14="http://schemas.microsoft.com/office/powerpoint/2010/main" val="19015519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4BFAFC13-A5E4-E24E-A223-7D935E59B820}"/>
              </a:ext>
            </a:extLst>
          </p:cNvPr>
          <p:cNvPicPr>
            <a:picLocks noChangeAspect="1"/>
          </p:cNvPicPr>
          <p:nvPr/>
        </p:nvPicPr>
        <p:blipFill>
          <a:blip r:embed="rId2"/>
          <a:stretch>
            <a:fillRect/>
          </a:stretch>
        </p:blipFill>
        <p:spPr>
          <a:xfrm>
            <a:off x="851338" y="259233"/>
            <a:ext cx="7468028" cy="6362284"/>
          </a:xfrm>
          <a:prstGeom prst="rect">
            <a:avLst/>
          </a:prstGeom>
        </p:spPr>
      </p:pic>
    </p:spTree>
    <p:extLst>
      <p:ext uri="{BB962C8B-B14F-4D97-AF65-F5344CB8AC3E}">
        <p14:creationId xmlns:p14="http://schemas.microsoft.com/office/powerpoint/2010/main" val="9565498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5CD7986-D806-3D41-9E29-C2E837357460}"/>
              </a:ext>
            </a:extLst>
          </p:cNvPr>
          <p:cNvPicPr>
            <a:picLocks noChangeAspect="1"/>
          </p:cNvPicPr>
          <p:nvPr/>
        </p:nvPicPr>
        <p:blipFill rotWithShape="1">
          <a:blip r:embed="rId2"/>
          <a:srcRect l="8779" r="8781"/>
          <a:stretch/>
        </p:blipFill>
        <p:spPr>
          <a:xfrm rot="16200000">
            <a:off x="2038350" y="-1068942"/>
            <a:ext cx="5067300" cy="7954483"/>
          </a:xfrm>
          <a:prstGeom prst="rect">
            <a:avLst/>
          </a:prstGeom>
        </p:spPr>
      </p:pic>
      <p:sp>
        <p:nvSpPr>
          <p:cNvPr id="17"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2E49932-E03B-BD4F-9A60-ED509C14446A}"/>
              </a:ext>
            </a:extLst>
          </p:cNvPr>
          <p:cNvSpPr/>
          <p:nvPr/>
        </p:nvSpPr>
        <p:spPr>
          <a:xfrm>
            <a:off x="326780" y="5441950"/>
            <a:ext cx="3800719" cy="692150"/>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pPr>
            <a:r>
              <a:rPr lang="en-US" sz="1600" dirty="0"/>
              <a:t>1260-260=1000 (Second Adam’s day)</a:t>
            </a:r>
          </a:p>
          <a:p>
            <a:pPr indent="-228600" defTabSz="914400">
              <a:lnSpc>
                <a:spcPct val="90000"/>
              </a:lnSpc>
              <a:spcAft>
                <a:spcPts val="600"/>
              </a:spcAft>
              <a:buFont typeface="Arial" panose="020B0604020202020204" pitchFamily="34" charset="0"/>
              <a:buChar char="•"/>
            </a:pPr>
            <a:r>
              <a:rPr lang="en-US" sz="1600" dirty="0"/>
              <a:t>Micah 4:8</a:t>
            </a:r>
          </a:p>
          <a:p>
            <a:pPr indent="-228600" defTabSz="914400">
              <a:lnSpc>
                <a:spcPct val="90000"/>
              </a:lnSpc>
              <a:spcAft>
                <a:spcPts val="600"/>
              </a:spcAft>
              <a:buFont typeface="Arial" panose="020B0604020202020204" pitchFamily="34" charset="0"/>
              <a:buChar char="•"/>
            </a:pPr>
            <a:endParaRPr lang="en-US" sz="1600" dirty="0"/>
          </a:p>
        </p:txBody>
      </p:sp>
    </p:spTree>
    <p:extLst>
      <p:ext uri="{BB962C8B-B14F-4D97-AF65-F5344CB8AC3E}">
        <p14:creationId xmlns:p14="http://schemas.microsoft.com/office/powerpoint/2010/main" val="42790462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4BFAFC13-A5E4-E24E-A223-7D935E59B820}"/>
              </a:ext>
            </a:extLst>
          </p:cNvPr>
          <p:cNvPicPr>
            <a:picLocks noChangeAspect="1"/>
          </p:cNvPicPr>
          <p:nvPr/>
        </p:nvPicPr>
        <p:blipFill>
          <a:blip r:embed="rId2"/>
          <a:stretch>
            <a:fillRect/>
          </a:stretch>
        </p:blipFill>
        <p:spPr>
          <a:xfrm>
            <a:off x="851338" y="259233"/>
            <a:ext cx="7468028" cy="6362284"/>
          </a:xfrm>
          <a:prstGeom prst="rect">
            <a:avLst/>
          </a:prstGeom>
        </p:spPr>
      </p:pic>
    </p:spTree>
    <p:extLst>
      <p:ext uri="{BB962C8B-B14F-4D97-AF65-F5344CB8AC3E}">
        <p14:creationId xmlns:p14="http://schemas.microsoft.com/office/powerpoint/2010/main" val="35131786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4BBC03F-14F1-1B45-A87A-E3332130C3ED}"/>
              </a:ext>
            </a:extLst>
          </p:cNvPr>
          <p:cNvPicPr>
            <a:picLocks noChangeAspect="1"/>
          </p:cNvPicPr>
          <p:nvPr/>
        </p:nvPicPr>
        <p:blipFill rotWithShape="1">
          <a:blip r:embed="rId2"/>
          <a:srcRect l="8959" r="9366"/>
          <a:stretch/>
        </p:blipFill>
        <p:spPr>
          <a:xfrm rot="16200000">
            <a:off x="1799899" y="-1183504"/>
            <a:ext cx="5210664" cy="8256142"/>
          </a:xfrm>
          <a:prstGeom prst="rect">
            <a:avLst/>
          </a:prstGeom>
        </p:spPr>
      </p:pic>
      <p:sp>
        <p:nvSpPr>
          <p:cNvPr id="4" name="Rectangle 3">
            <a:extLst>
              <a:ext uri="{FF2B5EF4-FFF2-40B4-BE49-F238E27FC236}">
                <a16:creationId xmlns:a16="http://schemas.microsoft.com/office/drawing/2014/main" id="{A2E49932-E03B-BD4F-9A60-ED509C14446A}"/>
              </a:ext>
            </a:extLst>
          </p:cNvPr>
          <p:cNvSpPr/>
          <p:nvPr/>
        </p:nvSpPr>
        <p:spPr>
          <a:xfrm>
            <a:off x="402980" y="5440972"/>
            <a:ext cx="4571041" cy="661378"/>
          </a:xfrm>
          <a:prstGeom prst="rect">
            <a:avLst/>
          </a:prstGeom>
        </p:spPr>
        <p:txBody>
          <a:bodyPr vert="horz" lIns="91440" tIns="45720" rIns="91440" bIns="45720" rtlCol="0" anchor="t">
            <a:normAutofit lnSpcReduction="10000"/>
          </a:bodyPr>
          <a:lstStyle/>
          <a:p>
            <a:pPr marL="285750" indent="-285750" defTabSz="914400">
              <a:lnSpc>
                <a:spcPct val="90000"/>
              </a:lnSpc>
              <a:spcAft>
                <a:spcPts val="600"/>
              </a:spcAft>
              <a:buFont typeface="Arial" panose="020B0604020202020204" pitchFamily="34" charset="0"/>
              <a:buChar char="•"/>
            </a:pPr>
            <a:r>
              <a:rPr lang="en-US" sz="1600" dirty="0"/>
              <a:t>1260-260=1000 (Adam's Day)</a:t>
            </a:r>
          </a:p>
          <a:p>
            <a:pPr marL="285750" indent="-285750" defTabSz="914400">
              <a:lnSpc>
                <a:spcPct val="90000"/>
              </a:lnSpc>
              <a:spcAft>
                <a:spcPts val="600"/>
              </a:spcAft>
              <a:buFont typeface="Arial" panose="020B0604020202020204" pitchFamily="34" charset="0"/>
              <a:buChar char="•"/>
            </a:pPr>
            <a:r>
              <a:rPr lang="en-US" sz="1600" dirty="0"/>
              <a:t>Genesis 1:26</a:t>
            </a:r>
          </a:p>
          <a:p>
            <a:pPr indent="-228600" defTabSz="914400">
              <a:lnSpc>
                <a:spcPct val="90000"/>
              </a:lnSpc>
              <a:spcAft>
                <a:spcPts val="600"/>
              </a:spcAft>
              <a:buFont typeface="Arial" panose="020B0604020202020204" pitchFamily="34" charset="0"/>
              <a:buChar char="•"/>
            </a:pPr>
            <a:endParaRPr lang="en-US" sz="1600" dirty="0"/>
          </a:p>
        </p:txBody>
      </p:sp>
    </p:spTree>
    <p:extLst>
      <p:ext uri="{BB962C8B-B14F-4D97-AF65-F5344CB8AC3E}">
        <p14:creationId xmlns:p14="http://schemas.microsoft.com/office/powerpoint/2010/main" val="21281277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4BFAFC13-A5E4-E24E-A223-7D935E59B820}"/>
              </a:ext>
            </a:extLst>
          </p:cNvPr>
          <p:cNvPicPr>
            <a:picLocks noChangeAspect="1"/>
          </p:cNvPicPr>
          <p:nvPr/>
        </p:nvPicPr>
        <p:blipFill>
          <a:blip r:embed="rId2"/>
          <a:stretch>
            <a:fillRect/>
          </a:stretch>
        </p:blipFill>
        <p:spPr>
          <a:xfrm>
            <a:off x="851338" y="259233"/>
            <a:ext cx="7468028" cy="6362284"/>
          </a:xfrm>
          <a:prstGeom prst="rect">
            <a:avLst/>
          </a:prstGeom>
        </p:spPr>
      </p:pic>
    </p:spTree>
    <p:extLst>
      <p:ext uri="{BB962C8B-B14F-4D97-AF65-F5344CB8AC3E}">
        <p14:creationId xmlns:p14="http://schemas.microsoft.com/office/powerpoint/2010/main" val="35973871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03651"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 name="Picture 2" descr="A picture containing text, music&#10;&#10;Description automatically generated">
            <a:extLst>
              <a:ext uri="{FF2B5EF4-FFF2-40B4-BE49-F238E27FC236}">
                <a16:creationId xmlns:a16="http://schemas.microsoft.com/office/drawing/2014/main" id="{9A1ACC2A-D7B9-E744-8E39-98D4B06974A1}"/>
              </a:ext>
            </a:extLst>
          </p:cNvPr>
          <p:cNvPicPr>
            <a:picLocks noChangeAspect="1"/>
          </p:cNvPicPr>
          <p:nvPr/>
        </p:nvPicPr>
        <p:blipFill>
          <a:blip r:embed="rId2"/>
          <a:stretch>
            <a:fillRect/>
          </a:stretch>
        </p:blipFill>
        <p:spPr>
          <a:xfrm>
            <a:off x="3046395" y="1454535"/>
            <a:ext cx="5257047" cy="3942784"/>
          </a:xfrm>
          <a:prstGeom prst="rect">
            <a:avLst/>
          </a:prstGeom>
        </p:spPr>
      </p:pic>
      <p:sp>
        <p:nvSpPr>
          <p:cNvPr id="2" name="TextBox 1">
            <a:extLst>
              <a:ext uri="{FF2B5EF4-FFF2-40B4-BE49-F238E27FC236}">
                <a16:creationId xmlns:a16="http://schemas.microsoft.com/office/drawing/2014/main" id="{F62B07E2-33F3-2B40-8429-AEB2BF80BF53}"/>
              </a:ext>
            </a:extLst>
          </p:cNvPr>
          <p:cNvSpPr txBox="1"/>
          <p:nvPr/>
        </p:nvSpPr>
        <p:spPr>
          <a:xfrm>
            <a:off x="3506478" y="5205627"/>
            <a:ext cx="4500013" cy="800219"/>
          </a:xfrm>
          <a:prstGeom prst="rect">
            <a:avLst/>
          </a:prstGeom>
          <a:noFill/>
        </p:spPr>
        <p:txBody>
          <a:bodyPr wrap="none" rtlCol="0">
            <a:spAutoFit/>
          </a:bodyPr>
          <a:lstStyle/>
          <a:p>
            <a:pPr algn="ctr"/>
            <a:r>
              <a:rPr lang="en-US" sz="2300" b="1" dirty="0">
                <a:latin typeface="Times New Roman" panose="02020603050405020304" pitchFamily="18" charset="0"/>
                <a:cs typeface="Times New Roman" panose="02020603050405020304" pitchFamily="18" charset="0"/>
              </a:rPr>
              <a:t>ALSO KNOWN AS</a:t>
            </a:r>
          </a:p>
          <a:p>
            <a:pPr algn="ctr"/>
            <a:r>
              <a:rPr lang="en-US" sz="2300" b="1" dirty="0">
                <a:latin typeface="Times New Roman" panose="02020603050405020304" pitchFamily="18" charset="0"/>
                <a:cs typeface="Times New Roman" panose="02020603050405020304" pitchFamily="18" charset="0"/>
              </a:rPr>
              <a:t>THE ARK OF THE COVENANT.</a:t>
            </a:r>
          </a:p>
        </p:txBody>
      </p:sp>
      <p:sp>
        <p:nvSpPr>
          <p:cNvPr id="4" name="TextBox 3">
            <a:extLst>
              <a:ext uri="{FF2B5EF4-FFF2-40B4-BE49-F238E27FC236}">
                <a16:creationId xmlns:a16="http://schemas.microsoft.com/office/drawing/2014/main" id="{02AA2277-34D9-244D-BA71-12F47A492EA4}"/>
              </a:ext>
            </a:extLst>
          </p:cNvPr>
          <p:cNvSpPr txBox="1"/>
          <p:nvPr/>
        </p:nvSpPr>
        <p:spPr>
          <a:xfrm>
            <a:off x="84846" y="2928868"/>
            <a:ext cx="2718805" cy="994118"/>
          </a:xfrm>
          <a:prstGeom prst="rect">
            <a:avLst/>
          </a:prstGeom>
          <a:noFill/>
        </p:spPr>
        <p:txBody>
          <a:bodyPr wrap="square" rtlCol="0">
            <a:spAutoFit/>
          </a:bodyPr>
          <a:lstStyle/>
          <a:p>
            <a:pPr defTabSz="914400">
              <a:lnSpc>
                <a:spcPct val="90000"/>
              </a:lnSpc>
              <a:spcAft>
                <a:spcPts val="600"/>
              </a:spcAft>
            </a:pPr>
            <a:r>
              <a:rPr lang="en-US" b="1" dirty="0">
                <a:latin typeface="Times New Roman" panose="02020603050405020304" pitchFamily="18" charset="0"/>
                <a:cs typeface="Times New Roman" panose="02020603050405020304" pitchFamily="18" charset="0"/>
              </a:rPr>
              <a:t>Ark of the Covenant </a:t>
            </a:r>
          </a:p>
          <a:p>
            <a:pPr defTabSz="914400">
              <a:lnSpc>
                <a:spcPct val="90000"/>
              </a:lnSpc>
              <a:spcAft>
                <a:spcPts val="600"/>
              </a:spcAft>
            </a:pPr>
            <a:r>
              <a:rPr lang="en-US" b="1" dirty="0">
                <a:latin typeface="Times New Roman" panose="02020603050405020304" pitchFamily="18" charset="0"/>
                <a:cs typeface="Times New Roman" panose="02020603050405020304" pitchFamily="18" charset="0"/>
              </a:rPr>
              <a:t>2 1/2 x 1 1/2 x 1 1/2 cubits</a:t>
            </a:r>
          </a:p>
          <a:p>
            <a:pPr defTabSz="914400">
              <a:lnSpc>
                <a:spcPct val="90000"/>
              </a:lnSpc>
              <a:spcAft>
                <a:spcPts val="600"/>
              </a:spcAft>
            </a:pPr>
            <a:r>
              <a:rPr lang="en-US" b="1" dirty="0">
                <a:latin typeface="Times New Roman" panose="02020603050405020304" pitchFamily="18" charset="0"/>
                <a:cs typeface="Times New Roman" panose="02020603050405020304" pitchFamily="18" charset="0"/>
              </a:rPr>
              <a:t>Exodus 25:10; 37:1</a:t>
            </a:r>
          </a:p>
        </p:txBody>
      </p:sp>
    </p:spTree>
    <p:extLst>
      <p:ext uri="{BB962C8B-B14F-4D97-AF65-F5344CB8AC3E}">
        <p14:creationId xmlns:p14="http://schemas.microsoft.com/office/powerpoint/2010/main" val="3039614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64F3158-2EE2-584D-B786-6DD08D10D4EC}"/>
              </a:ext>
            </a:extLst>
          </p:cNvPr>
          <p:cNvPicPr>
            <a:picLocks noChangeAspect="1"/>
          </p:cNvPicPr>
          <p:nvPr/>
        </p:nvPicPr>
        <p:blipFill rotWithShape="1">
          <a:blip r:embed="rId3"/>
          <a:srcRect l="4190" r="4114"/>
          <a:stretch/>
        </p:blipFill>
        <p:spPr>
          <a:xfrm rot="16200000">
            <a:off x="1981230" y="-518397"/>
            <a:ext cx="5632060" cy="7948601"/>
          </a:xfrm>
          <a:prstGeom prst="rect">
            <a:avLst/>
          </a:prstGeom>
        </p:spPr>
      </p:pic>
      <p:grpSp>
        <p:nvGrpSpPr>
          <p:cNvPr id="25" name="Group 24">
            <a:extLst>
              <a:ext uri="{FF2B5EF4-FFF2-40B4-BE49-F238E27FC236}">
                <a16:creationId xmlns:a16="http://schemas.microsoft.com/office/drawing/2014/main" id="{4724F874-E407-41A5-918C-1CF5DF5269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822960" cy="1097280"/>
            <a:chOff x="11094720" y="0"/>
            <a:chExt cx="1097280" cy="1097280"/>
          </a:xfrm>
        </p:grpSpPr>
        <p:sp>
          <p:nvSpPr>
            <p:cNvPr id="26" name="Isosceles Triangle 25">
              <a:extLst>
                <a:ext uri="{FF2B5EF4-FFF2-40B4-BE49-F238E27FC236}">
                  <a16:creationId xmlns:a16="http://schemas.microsoft.com/office/drawing/2014/main" id="{EBB12D3E-DD63-469B-A687-14E38AE471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CC10F17-490D-41AE-9B38-7F39AF738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83455" y="4601497"/>
            <a:ext cx="760545" cy="2017580"/>
            <a:chOff x="11177940" y="4601497"/>
            <a:chExt cx="1014060" cy="2017580"/>
          </a:xfrm>
        </p:grpSpPr>
        <p:sp>
          <p:nvSpPr>
            <p:cNvPr id="30" name="Isosceles Triangle 2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78A7E1CE-47E5-0448-A6D6-A11339EA1FD3}"/>
              </a:ext>
            </a:extLst>
          </p:cNvPr>
          <p:cNvSpPr txBox="1"/>
          <p:nvPr/>
        </p:nvSpPr>
        <p:spPr>
          <a:xfrm>
            <a:off x="202591" y="5109576"/>
            <a:ext cx="4925589" cy="1097281"/>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700" dirty="0"/>
              <a:t>Ark of the Covenant = 2  1/2 x 1  1/2 x 1  1/2 cubits</a:t>
            </a:r>
          </a:p>
          <a:p>
            <a:pPr indent="-228600" defTabSz="914400">
              <a:lnSpc>
                <a:spcPct val="90000"/>
              </a:lnSpc>
              <a:spcAft>
                <a:spcPts val="600"/>
              </a:spcAft>
              <a:buFont typeface="Arial" panose="020B0604020202020204" pitchFamily="34" charset="0"/>
              <a:buChar char="•"/>
            </a:pPr>
            <a:r>
              <a:rPr lang="en-US" sz="1700" dirty="0"/>
              <a:t>Exodus 25:10; 37:1</a:t>
            </a:r>
          </a:p>
          <a:p>
            <a:pPr indent="-228600" defTabSz="914400">
              <a:lnSpc>
                <a:spcPct val="90000"/>
              </a:lnSpc>
              <a:spcAft>
                <a:spcPts val="600"/>
              </a:spcAft>
              <a:buFont typeface="Arial" panose="020B0604020202020204" pitchFamily="34" charset="0"/>
              <a:buChar char="•"/>
            </a:pPr>
            <a:r>
              <a:rPr lang="en-US" sz="1700" dirty="0"/>
              <a:t>Exactly 80,000 fit into the Arc</a:t>
            </a:r>
          </a:p>
          <a:p>
            <a:pPr indent="-228600" defTabSz="9144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12262537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graphical user interface&#10;&#10;Description automatically generated">
            <a:extLst>
              <a:ext uri="{FF2B5EF4-FFF2-40B4-BE49-F238E27FC236}">
                <a16:creationId xmlns:a16="http://schemas.microsoft.com/office/drawing/2014/main" id="{BD728A3C-7E6A-2144-8200-9892C5952055}"/>
              </a:ext>
            </a:extLst>
          </p:cNvPr>
          <p:cNvPicPr>
            <a:picLocks noChangeAspect="1"/>
          </p:cNvPicPr>
          <p:nvPr/>
        </p:nvPicPr>
        <p:blipFill>
          <a:blip r:embed="rId2"/>
          <a:stretch>
            <a:fillRect/>
          </a:stretch>
        </p:blipFill>
        <p:spPr>
          <a:xfrm>
            <a:off x="482600" y="1230947"/>
            <a:ext cx="8178799" cy="4396104"/>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97887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760545" cy="2017580"/>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14467" y="1"/>
            <a:ext cx="729532"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0CA08158-702F-6B46-9F15-91DF541409B7}"/>
              </a:ext>
            </a:extLst>
          </p:cNvPr>
          <p:cNvPicPr>
            <a:picLocks noChangeAspect="1"/>
          </p:cNvPicPr>
          <p:nvPr/>
        </p:nvPicPr>
        <p:blipFill rotWithShape="1">
          <a:blip r:embed="rId3"/>
          <a:srcRect l="6383" r="6383"/>
          <a:stretch/>
        </p:blipFill>
        <p:spPr>
          <a:xfrm rot="16200000">
            <a:off x="1829499" y="-971691"/>
            <a:ext cx="5486767" cy="8139709"/>
          </a:xfrm>
          <a:prstGeom prst="rect">
            <a:avLst/>
          </a:prstGeom>
        </p:spPr>
      </p:pic>
      <p:sp>
        <p:nvSpPr>
          <p:cNvPr id="2" name="Rectangle 1">
            <a:extLst>
              <a:ext uri="{FF2B5EF4-FFF2-40B4-BE49-F238E27FC236}">
                <a16:creationId xmlns:a16="http://schemas.microsoft.com/office/drawing/2014/main" id="{C85FBB72-C480-AE44-8375-905CBDF31030}"/>
              </a:ext>
            </a:extLst>
          </p:cNvPr>
          <p:cNvSpPr/>
          <p:nvPr/>
        </p:nvSpPr>
        <p:spPr>
          <a:xfrm>
            <a:off x="1118704" y="5332361"/>
            <a:ext cx="3334025" cy="1278271"/>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700" dirty="0"/>
              <a:t>Court = 100 x 50 x 5 cubits</a:t>
            </a:r>
          </a:p>
          <a:p>
            <a:pPr indent="-228600" defTabSz="914400">
              <a:lnSpc>
                <a:spcPct val="90000"/>
              </a:lnSpc>
              <a:spcAft>
                <a:spcPts val="600"/>
              </a:spcAft>
              <a:buFont typeface="Arial" panose="020B0604020202020204" pitchFamily="34" charset="0"/>
              <a:buChar char="•"/>
            </a:pPr>
            <a:r>
              <a:rPr lang="en-US" sz="1700" dirty="0"/>
              <a:t>Exodus 27:18</a:t>
            </a:r>
          </a:p>
          <a:p>
            <a:pPr indent="-228600" defTabSz="914400">
              <a:lnSpc>
                <a:spcPct val="90000"/>
              </a:lnSpc>
              <a:spcAft>
                <a:spcPts val="600"/>
              </a:spcAft>
              <a:buFont typeface="Arial" panose="020B0604020202020204" pitchFamily="34" charset="0"/>
              <a:buChar char="•"/>
            </a:pPr>
            <a:r>
              <a:rPr lang="en-US" sz="1700" dirty="0"/>
              <a:t>exactly 18 fit into the Ark</a:t>
            </a:r>
          </a:p>
          <a:p>
            <a:pPr indent="-228600" defTabSz="9144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23486148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B7E48B-E57F-1B4A-A866-15BFA6624B32}"/>
              </a:ext>
            </a:extLst>
          </p:cNvPr>
          <p:cNvSpPr/>
          <p:nvPr/>
        </p:nvSpPr>
        <p:spPr>
          <a:xfrm>
            <a:off x="336501" y="2959190"/>
            <a:ext cx="2771205" cy="830997"/>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And it repented the LORD that he had made man on the earth,</a:t>
            </a:r>
            <a:endParaRPr lang="en-US" sz="1600" dirty="0"/>
          </a:p>
        </p:txBody>
      </p:sp>
      <p:sp>
        <p:nvSpPr>
          <p:cNvPr id="4" name="Rectangle 3">
            <a:extLst>
              <a:ext uri="{FF2B5EF4-FFF2-40B4-BE49-F238E27FC236}">
                <a16:creationId xmlns:a16="http://schemas.microsoft.com/office/drawing/2014/main" id="{EA242F70-DE1B-F44C-941A-0047367ED80D}"/>
              </a:ext>
            </a:extLst>
          </p:cNvPr>
          <p:cNvSpPr/>
          <p:nvPr/>
        </p:nvSpPr>
        <p:spPr>
          <a:xfrm>
            <a:off x="336500" y="4196203"/>
            <a:ext cx="2771206" cy="338554"/>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it grieved him at his heart.</a:t>
            </a:r>
            <a:endParaRPr lang="en-US" sz="1600" dirty="0"/>
          </a:p>
        </p:txBody>
      </p:sp>
      <p:sp>
        <p:nvSpPr>
          <p:cNvPr id="6" name="Rectangle 5">
            <a:extLst>
              <a:ext uri="{FF2B5EF4-FFF2-40B4-BE49-F238E27FC236}">
                <a16:creationId xmlns:a16="http://schemas.microsoft.com/office/drawing/2014/main" id="{5CC6570C-98EA-9140-AA9D-3630D3C013E5}"/>
              </a:ext>
            </a:extLst>
          </p:cNvPr>
          <p:cNvSpPr/>
          <p:nvPr/>
        </p:nvSpPr>
        <p:spPr>
          <a:xfrm>
            <a:off x="331994" y="1714968"/>
            <a:ext cx="1648005" cy="461665"/>
          </a:xfrm>
          <a:prstGeom prst="rect">
            <a:avLst/>
          </a:prstGeom>
        </p:spPr>
        <p:txBody>
          <a:bodyPr wrap="square">
            <a:spAutoFit/>
          </a:bodyPr>
          <a:lstStyle/>
          <a:p>
            <a:pPr fontAlgn="t"/>
            <a:r>
              <a:rPr lang="en-US" sz="2400" dirty="0">
                <a:latin typeface="Calibri" panose="020F0502020204030204" pitchFamily="34" charset="0"/>
                <a:ea typeface="MS Mincho" panose="02020609040205080304" pitchFamily="49" charset="-128"/>
                <a:cs typeface="Times New Roman" panose="02020603050405020304" pitchFamily="18" charset="0"/>
              </a:rPr>
              <a:t>Genesis 6:6</a:t>
            </a:r>
            <a:endParaRPr lang="en-US" sz="2400" dirty="0">
              <a:latin typeface="Arial" panose="020B0604020202020204" pitchFamily="34" charset="0"/>
            </a:endParaRPr>
          </a:p>
        </p:txBody>
      </p:sp>
      <p:sp>
        <p:nvSpPr>
          <p:cNvPr id="10" name="Rectangle 9">
            <a:extLst>
              <a:ext uri="{FF2B5EF4-FFF2-40B4-BE49-F238E27FC236}">
                <a16:creationId xmlns:a16="http://schemas.microsoft.com/office/drawing/2014/main" id="{9964BC3D-B365-AE40-B354-3F10D4A39DD5}"/>
              </a:ext>
            </a:extLst>
          </p:cNvPr>
          <p:cNvSpPr/>
          <p:nvPr/>
        </p:nvSpPr>
        <p:spPr>
          <a:xfrm>
            <a:off x="3921871" y="2959189"/>
            <a:ext cx="4784732" cy="830997"/>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There wickedness and errors caused God to change His procedure from that whereby He placed the church the church systems in society.</a:t>
            </a:r>
          </a:p>
        </p:txBody>
      </p:sp>
      <p:sp>
        <p:nvSpPr>
          <p:cNvPr id="12" name="Rectangle 11">
            <a:extLst>
              <a:ext uri="{FF2B5EF4-FFF2-40B4-BE49-F238E27FC236}">
                <a16:creationId xmlns:a16="http://schemas.microsoft.com/office/drawing/2014/main" id="{EC22A346-8120-4A49-8C13-D4D4152E257E}"/>
              </a:ext>
            </a:extLst>
          </p:cNvPr>
          <p:cNvSpPr/>
          <p:nvPr/>
        </p:nvSpPr>
        <p:spPr>
          <a:xfrm>
            <a:off x="3921871" y="4196203"/>
            <a:ext cx="4784732" cy="338554"/>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The church systems' evils greatly displeased God.</a:t>
            </a:r>
          </a:p>
        </p:txBody>
      </p:sp>
    </p:spTree>
    <p:extLst>
      <p:ext uri="{BB962C8B-B14F-4D97-AF65-F5344CB8AC3E}">
        <p14:creationId xmlns:p14="http://schemas.microsoft.com/office/powerpoint/2010/main" val="23946452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8660121"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Histogram&#10;&#10;Description automatically generated with low confidence">
            <a:extLst>
              <a:ext uri="{FF2B5EF4-FFF2-40B4-BE49-F238E27FC236}">
                <a16:creationId xmlns:a16="http://schemas.microsoft.com/office/drawing/2014/main" id="{4528482D-D07D-A543-93A1-6C5F1B27655D}"/>
              </a:ext>
            </a:extLst>
          </p:cNvPr>
          <p:cNvPicPr>
            <a:picLocks noChangeAspect="1"/>
          </p:cNvPicPr>
          <p:nvPr/>
        </p:nvPicPr>
        <p:blipFill>
          <a:blip r:embed="rId2"/>
          <a:stretch>
            <a:fillRect/>
          </a:stretch>
        </p:blipFill>
        <p:spPr>
          <a:xfrm>
            <a:off x="721622" y="1164088"/>
            <a:ext cx="5810032" cy="4488249"/>
          </a:xfrm>
          <a:prstGeom prst="rect">
            <a:avLst/>
          </a:prstGeom>
        </p:spPr>
      </p:pic>
    </p:spTree>
    <p:extLst>
      <p:ext uri="{BB962C8B-B14F-4D97-AF65-F5344CB8AC3E}">
        <p14:creationId xmlns:p14="http://schemas.microsoft.com/office/powerpoint/2010/main" val="1069233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696DFA3D-7B82-084D-9A2E-DF4FB67F57C8}"/>
              </a:ext>
            </a:extLst>
          </p:cNvPr>
          <p:cNvPicPr>
            <a:picLocks noChangeAspect="1"/>
          </p:cNvPicPr>
          <p:nvPr/>
        </p:nvPicPr>
        <p:blipFill>
          <a:blip r:embed="rId2"/>
          <a:stretch>
            <a:fillRect/>
          </a:stretch>
        </p:blipFill>
        <p:spPr>
          <a:xfrm>
            <a:off x="966132" y="643467"/>
            <a:ext cx="7211734"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34152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 box and whisker chart&#10;&#10;Description automatically generated">
            <a:extLst>
              <a:ext uri="{FF2B5EF4-FFF2-40B4-BE49-F238E27FC236}">
                <a16:creationId xmlns:a16="http://schemas.microsoft.com/office/drawing/2014/main" id="{B0E9FAF5-11CB-744B-864E-C81B90A6FE58}"/>
              </a:ext>
            </a:extLst>
          </p:cNvPr>
          <p:cNvPicPr>
            <a:picLocks noChangeAspect="1"/>
          </p:cNvPicPr>
          <p:nvPr/>
        </p:nvPicPr>
        <p:blipFill>
          <a:blip r:embed="rId2"/>
          <a:stretch>
            <a:fillRect/>
          </a:stretch>
        </p:blipFill>
        <p:spPr>
          <a:xfrm>
            <a:off x="721622" y="1164088"/>
            <a:ext cx="5810032" cy="4488249"/>
          </a:xfrm>
          <a:prstGeom prst="rect">
            <a:avLst/>
          </a:prstGeom>
        </p:spPr>
      </p:pic>
    </p:spTree>
    <p:extLst>
      <p:ext uri="{BB962C8B-B14F-4D97-AF65-F5344CB8AC3E}">
        <p14:creationId xmlns:p14="http://schemas.microsoft.com/office/powerpoint/2010/main" val="10668581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77802FD-7FBA-C64E-B77E-0C65D5620BDE}"/>
              </a:ext>
            </a:extLst>
          </p:cNvPr>
          <p:cNvPicPr>
            <a:picLocks noChangeAspect="1"/>
          </p:cNvPicPr>
          <p:nvPr/>
        </p:nvPicPr>
        <p:blipFill rotWithShape="1">
          <a:blip r:embed="rId2"/>
          <a:srcRect l="8133" r="8156"/>
          <a:stretch/>
        </p:blipFill>
        <p:spPr>
          <a:xfrm rot="16200000">
            <a:off x="1752746" y="-1199728"/>
            <a:ext cx="5638509" cy="8716695"/>
          </a:xfrm>
          <a:prstGeom prst="rect">
            <a:avLst/>
          </a:prstGeom>
        </p:spPr>
      </p:pic>
      <p:grpSp>
        <p:nvGrpSpPr>
          <p:cNvPr id="12" name="Group 11">
            <a:extLst>
              <a:ext uri="{FF2B5EF4-FFF2-40B4-BE49-F238E27FC236}">
                <a16:creationId xmlns:a16="http://schemas.microsoft.com/office/drawing/2014/main" id="{4724F874-E407-41A5-918C-1CF5DF5269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822960" cy="1097280"/>
            <a:chOff x="11094720" y="0"/>
            <a:chExt cx="1097280" cy="1097280"/>
          </a:xfrm>
        </p:grpSpPr>
        <p:sp>
          <p:nvSpPr>
            <p:cNvPr id="13" name="Isosceles Triangle 12">
              <a:extLst>
                <a:ext uri="{FF2B5EF4-FFF2-40B4-BE49-F238E27FC236}">
                  <a16:creationId xmlns:a16="http://schemas.microsoft.com/office/drawing/2014/main" id="{EBB12D3E-DD63-469B-A687-14E38AE471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CC10F17-490D-41AE-9B38-7F39AF738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83455" y="4601497"/>
            <a:ext cx="760545" cy="2017580"/>
            <a:chOff x="11177940" y="4601497"/>
            <a:chExt cx="1014060" cy="2017580"/>
          </a:xfrm>
        </p:grpSpPr>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3D0D45A9-C46A-7F41-BEB6-8A1BE649B1EA}"/>
              </a:ext>
            </a:extLst>
          </p:cNvPr>
          <p:cNvSpPr/>
          <p:nvPr/>
        </p:nvSpPr>
        <p:spPr>
          <a:xfrm>
            <a:off x="411480" y="5130864"/>
            <a:ext cx="3852309" cy="1261615"/>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700" dirty="0"/>
              <a:t>Tabernacle = 30 x 10 x 10 cubits</a:t>
            </a:r>
          </a:p>
          <a:p>
            <a:pPr indent="-228600" defTabSz="914400">
              <a:lnSpc>
                <a:spcPct val="90000"/>
              </a:lnSpc>
              <a:spcAft>
                <a:spcPts val="600"/>
              </a:spcAft>
              <a:buFont typeface="Arial" panose="020B0604020202020204" pitchFamily="34" charset="0"/>
              <a:buChar char="•"/>
            </a:pPr>
            <a:r>
              <a:rPr lang="en-US" sz="1700" dirty="0"/>
              <a:t>Exodus 26:15-25</a:t>
            </a:r>
          </a:p>
          <a:p>
            <a:pPr indent="-228600" defTabSz="914400">
              <a:lnSpc>
                <a:spcPct val="90000"/>
              </a:lnSpc>
              <a:spcAft>
                <a:spcPts val="600"/>
              </a:spcAft>
              <a:buFont typeface="Arial" panose="020B0604020202020204" pitchFamily="34" charset="0"/>
              <a:buChar char="•"/>
            </a:pPr>
            <a:r>
              <a:rPr lang="en-US" sz="1700" dirty="0"/>
              <a:t>See: Tabernacle Shadows Pages 12, 13</a:t>
            </a:r>
          </a:p>
          <a:p>
            <a:pPr indent="-228600" defTabSz="914400">
              <a:lnSpc>
                <a:spcPct val="90000"/>
              </a:lnSpc>
              <a:spcAft>
                <a:spcPts val="600"/>
              </a:spcAft>
              <a:buFont typeface="Arial" panose="020B0604020202020204" pitchFamily="34" charset="0"/>
              <a:buChar char="•"/>
            </a:pPr>
            <a:r>
              <a:rPr lang="en-US" sz="1700" dirty="0"/>
              <a:t>Exactly 150 fit into the Ark</a:t>
            </a:r>
          </a:p>
        </p:txBody>
      </p:sp>
    </p:spTree>
    <p:extLst>
      <p:ext uri="{BB962C8B-B14F-4D97-AF65-F5344CB8AC3E}">
        <p14:creationId xmlns:p14="http://schemas.microsoft.com/office/powerpoint/2010/main" val="10867059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696DFA3D-7B82-084D-9A2E-DF4FB67F57C8}"/>
              </a:ext>
            </a:extLst>
          </p:cNvPr>
          <p:cNvPicPr>
            <a:picLocks noChangeAspect="1"/>
          </p:cNvPicPr>
          <p:nvPr/>
        </p:nvPicPr>
        <p:blipFill>
          <a:blip r:embed="rId2"/>
          <a:stretch>
            <a:fillRect/>
          </a:stretch>
        </p:blipFill>
        <p:spPr>
          <a:xfrm>
            <a:off x="966132" y="643467"/>
            <a:ext cx="7211734"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33108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 box and whisker chart&#10;&#10;Description automatically generated">
            <a:extLst>
              <a:ext uri="{FF2B5EF4-FFF2-40B4-BE49-F238E27FC236}">
                <a16:creationId xmlns:a16="http://schemas.microsoft.com/office/drawing/2014/main" id="{B0E9FAF5-11CB-744B-864E-C81B90A6FE58}"/>
              </a:ext>
            </a:extLst>
          </p:cNvPr>
          <p:cNvPicPr>
            <a:picLocks noChangeAspect="1"/>
          </p:cNvPicPr>
          <p:nvPr/>
        </p:nvPicPr>
        <p:blipFill>
          <a:blip r:embed="rId2"/>
          <a:stretch>
            <a:fillRect/>
          </a:stretch>
        </p:blipFill>
        <p:spPr>
          <a:xfrm>
            <a:off x="721622" y="1164088"/>
            <a:ext cx="5810032" cy="4488249"/>
          </a:xfrm>
          <a:prstGeom prst="rect">
            <a:avLst/>
          </a:prstGeom>
        </p:spPr>
      </p:pic>
    </p:spTree>
    <p:extLst>
      <p:ext uri="{BB962C8B-B14F-4D97-AF65-F5344CB8AC3E}">
        <p14:creationId xmlns:p14="http://schemas.microsoft.com/office/powerpoint/2010/main" val="16271831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A6FDD6B-6619-8546-83D5-C6917835863F}"/>
              </a:ext>
            </a:extLst>
          </p:cNvPr>
          <p:cNvPicPr>
            <a:picLocks noChangeAspect="1"/>
          </p:cNvPicPr>
          <p:nvPr/>
        </p:nvPicPr>
        <p:blipFill rotWithShape="1">
          <a:blip r:embed="rId2"/>
          <a:srcRect l="7056" r="6779"/>
          <a:stretch/>
        </p:blipFill>
        <p:spPr>
          <a:xfrm rot="16200000">
            <a:off x="1786909" y="-1015616"/>
            <a:ext cx="5681383" cy="8532884"/>
          </a:xfrm>
          <a:prstGeom prst="rect">
            <a:avLst/>
          </a:prstGeom>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14467" y="1"/>
            <a:ext cx="729532"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760545"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5434C3B4-DED5-2448-8CA8-47E807773505}"/>
              </a:ext>
            </a:extLst>
          </p:cNvPr>
          <p:cNvSpPr/>
          <p:nvPr/>
        </p:nvSpPr>
        <p:spPr>
          <a:xfrm>
            <a:off x="962032" y="5192068"/>
            <a:ext cx="3875224" cy="1524995"/>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700" dirty="0"/>
              <a:t>The Holy = 10 x 10 x 10 cubits</a:t>
            </a:r>
          </a:p>
          <a:p>
            <a:pPr indent="-228600" defTabSz="914400">
              <a:lnSpc>
                <a:spcPct val="90000"/>
              </a:lnSpc>
              <a:spcAft>
                <a:spcPts val="600"/>
              </a:spcAft>
              <a:buFont typeface="Arial" panose="020B0604020202020204" pitchFamily="34" charset="0"/>
              <a:buChar char="•"/>
            </a:pPr>
            <a:r>
              <a:rPr lang="en-US" sz="1700" dirty="0"/>
              <a:t>Exodus 26:15-25</a:t>
            </a:r>
          </a:p>
          <a:p>
            <a:pPr indent="-228600" defTabSz="914400">
              <a:lnSpc>
                <a:spcPct val="90000"/>
              </a:lnSpc>
              <a:spcAft>
                <a:spcPts val="600"/>
              </a:spcAft>
              <a:buFont typeface="Arial" panose="020B0604020202020204" pitchFamily="34" charset="0"/>
              <a:buChar char="•"/>
            </a:pPr>
            <a:r>
              <a:rPr lang="en-US" sz="1700" dirty="0"/>
              <a:t>See: Tabernacle Shadows Pages 12, 13</a:t>
            </a:r>
          </a:p>
          <a:p>
            <a:pPr indent="-228600" defTabSz="914400">
              <a:lnSpc>
                <a:spcPct val="90000"/>
              </a:lnSpc>
              <a:spcAft>
                <a:spcPts val="600"/>
              </a:spcAft>
              <a:buFont typeface="Arial" panose="020B0604020202020204" pitchFamily="34" charset="0"/>
              <a:buChar char="•"/>
            </a:pPr>
            <a:r>
              <a:rPr lang="en-US" sz="1700" dirty="0"/>
              <a:t>Exactly 450 fit into the Ark</a:t>
            </a:r>
          </a:p>
        </p:txBody>
      </p:sp>
    </p:spTree>
    <p:extLst>
      <p:ext uri="{BB962C8B-B14F-4D97-AF65-F5344CB8AC3E}">
        <p14:creationId xmlns:p14="http://schemas.microsoft.com/office/powerpoint/2010/main" val="20702399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223477" y="2358"/>
            <a:ext cx="1407490" cy="1766008"/>
            <a:chOff x="-648769" y="2358"/>
            <a:chExt cx="1876653" cy="1766008"/>
          </a:xfrm>
        </p:grpSpPr>
        <p:sp>
          <p:nvSpPr>
            <p:cNvPr id="24" name="Freeform: Shape 2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972226" y="6114337"/>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77" y="5721108"/>
            <a:ext cx="1696473"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imeline&#10;&#10;Description automatically generated">
            <a:extLst>
              <a:ext uri="{FF2B5EF4-FFF2-40B4-BE49-F238E27FC236}">
                <a16:creationId xmlns:a16="http://schemas.microsoft.com/office/drawing/2014/main" id="{A7C4428F-2EC2-8B4B-8971-453693D0FD32}"/>
              </a:ext>
            </a:extLst>
          </p:cNvPr>
          <p:cNvPicPr>
            <a:picLocks noChangeAspect="1"/>
          </p:cNvPicPr>
          <p:nvPr/>
        </p:nvPicPr>
        <p:blipFill>
          <a:blip r:embed="rId2"/>
          <a:stretch>
            <a:fillRect/>
          </a:stretch>
        </p:blipFill>
        <p:spPr>
          <a:xfrm>
            <a:off x="482600" y="1905698"/>
            <a:ext cx="8178799" cy="3046602"/>
          </a:xfrm>
          <a:prstGeom prst="rect">
            <a:avLst/>
          </a:prstGeom>
          <a:ln>
            <a:noFill/>
          </a:ln>
        </p:spPr>
      </p:pic>
    </p:spTree>
    <p:extLst>
      <p:ext uri="{BB962C8B-B14F-4D97-AF65-F5344CB8AC3E}">
        <p14:creationId xmlns:p14="http://schemas.microsoft.com/office/powerpoint/2010/main" val="7778368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03651"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 name="Picture 2" descr="Diagram&#10;&#10;Description automatically generated with low confidence">
            <a:extLst>
              <a:ext uri="{FF2B5EF4-FFF2-40B4-BE49-F238E27FC236}">
                <a16:creationId xmlns:a16="http://schemas.microsoft.com/office/drawing/2014/main" id="{649F817C-6D7B-FD45-9659-75D91AF9EFCD}"/>
              </a:ext>
            </a:extLst>
          </p:cNvPr>
          <p:cNvPicPr>
            <a:picLocks noChangeAspect="1"/>
          </p:cNvPicPr>
          <p:nvPr/>
        </p:nvPicPr>
        <p:blipFill>
          <a:blip r:embed="rId2"/>
          <a:stretch>
            <a:fillRect/>
          </a:stretch>
        </p:blipFill>
        <p:spPr>
          <a:xfrm>
            <a:off x="3046395" y="1237681"/>
            <a:ext cx="5257047" cy="4376491"/>
          </a:xfrm>
          <a:prstGeom prst="rect">
            <a:avLst/>
          </a:prstGeom>
        </p:spPr>
      </p:pic>
      <p:sp>
        <p:nvSpPr>
          <p:cNvPr id="2" name="TextBox 1">
            <a:extLst>
              <a:ext uri="{FF2B5EF4-FFF2-40B4-BE49-F238E27FC236}">
                <a16:creationId xmlns:a16="http://schemas.microsoft.com/office/drawing/2014/main" id="{667F9273-F6AC-E34D-9095-D3AEF73F83D7}"/>
              </a:ext>
            </a:extLst>
          </p:cNvPr>
          <p:cNvSpPr txBox="1"/>
          <p:nvPr/>
        </p:nvSpPr>
        <p:spPr>
          <a:xfrm>
            <a:off x="185384" y="2824992"/>
            <a:ext cx="2618267" cy="1201867"/>
          </a:xfrm>
          <a:prstGeom prst="rect">
            <a:avLst/>
          </a:prstGeom>
          <a:noFill/>
        </p:spPr>
        <p:txBody>
          <a:bodyPr wrap="square" rtlCol="0">
            <a:spAutoFit/>
          </a:bodyPr>
          <a:lstStyle/>
          <a:p>
            <a:pPr defTabSz="914400">
              <a:lnSpc>
                <a:spcPct val="90000"/>
              </a:lnSpc>
              <a:spcAft>
                <a:spcPts val="600"/>
              </a:spcAft>
            </a:pPr>
            <a:r>
              <a:rPr lang="en-US" sz="2300" b="1" dirty="0">
                <a:latin typeface="Times New Roman" panose="02020603050405020304" pitchFamily="18" charset="0"/>
                <a:cs typeface="Times New Roman" panose="02020603050405020304" pitchFamily="18" charset="0"/>
              </a:rPr>
              <a:t>Brazen Altar </a:t>
            </a:r>
          </a:p>
          <a:p>
            <a:pPr defTabSz="914400">
              <a:lnSpc>
                <a:spcPct val="90000"/>
              </a:lnSpc>
              <a:spcAft>
                <a:spcPts val="600"/>
              </a:spcAft>
            </a:pPr>
            <a:r>
              <a:rPr lang="en-US" sz="2300" b="1" dirty="0">
                <a:latin typeface="Times New Roman" panose="02020603050405020304" pitchFamily="18" charset="0"/>
                <a:cs typeface="Times New Roman" panose="02020603050405020304" pitchFamily="18" charset="0"/>
              </a:rPr>
              <a:t>5 x 5 x 3 cubits</a:t>
            </a:r>
          </a:p>
          <a:p>
            <a:pPr defTabSz="914400">
              <a:lnSpc>
                <a:spcPct val="90000"/>
              </a:lnSpc>
              <a:spcAft>
                <a:spcPts val="600"/>
              </a:spcAft>
            </a:pPr>
            <a:r>
              <a:rPr lang="en-US" sz="2300" b="1" dirty="0">
                <a:latin typeface="Times New Roman" panose="02020603050405020304" pitchFamily="18" charset="0"/>
                <a:cs typeface="Times New Roman" panose="02020603050405020304" pitchFamily="18" charset="0"/>
              </a:rPr>
              <a:t>Exodus 27:1; 38:1</a:t>
            </a:r>
          </a:p>
        </p:txBody>
      </p:sp>
    </p:spTree>
    <p:extLst>
      <p:ext uri="{BB962C8B-B14F-4D97-AF65-F5344CB8AC3E}">
        <p14:creationId xmlns:p14="http://schemas.microsoft.com/office/powerpoint/2010/main" val="33848267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760545" cy="2017580"/>
            <a:chOff x="0" y="4601497"/>
            <a:chExt cx="1014060" cy="2017580"/>
          </a:xfrm>
        </p:grpSpPr>
        <p:sp>
          <p:nvSpPr>
            <p:cNvPr id="47" name="Isosceles Triangle 4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9B336716-6679-5444-B9C5-F35ED7E3CC1D}"/>
              </a:ext>
            </a:extLst>
          </p:cNvPr>
          <p:cNvPicPr>
            <a:picLocks noChangeAspect="1"/>
          </p:cNvPicPr>
          <p:nvPr/>
        </p:nvPicPr>
        <p:blipFill rotWithShape="1">
          <a:blip r:embed="rId2"/>
          <a:srcRect l="7273" r="6291"/>
          <a:stretch/>
        </p:blipFill>
        <p:spPr>
          <a:xfrm rot="16200000">
            <a:off x="1761797" y="-1040623"/>
            <a:ext cx="5617529" cy="8410550"/>
          </a:xfrm>
          <a:prstGeom prst="rect">
            <a:avLst/>
          </a:prstGeom>
        </p:spPr>
      </p:pic>
      <p:grpSp>
        <p:nvGrpSpPr>
          <p:cNvPr id="50" name="Group 49">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14467" y="1"/>
            <a:ext cx="729532" cy="1935307"/>
            <a:chOff x="10918968" y="713127"/>
            <a:chExt cx="1273032" cy="2532832"/>
          </a:xfrm>
        </p:grpSpPr>
        <p:sp>
          <p:nvSpPr>
            <p:cNvPr id="51" name="Rectangle 50">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Rectangle 4">
            <a:extLst>
              <a:ext uri="{FF2B5EF4-FFF2-40B4-BE49-F238E27FC236}">
                <a16:creationId xmlns:a16="http://schemas.microsoft.com/office/drawing/2014/main" id="{4CD0365E-EB4F-304E-BAF6-A3937F551266}"/>
              </a:ext>
            </a:extLst>
          </p:cNvPr>
          <p:cNvSpPr/>
          <p:nvPr/>
        </p:nvSpPr>
        <p:spPr>
          <a:xfrm>
            <a:off x="482601" y="5084993"/>
            <a:ext cx="3006288" cy="1091969"/>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700" dirty="0"/>
              <a:t>Brazen Altar = 5 x 5 x 3 cubits</a:t>
            </a:r>
          </a:p>
          <a:p>
            <a:pPr indent="-228600" defTabSz="914400">
              <a:lnSpc>
                <a:spcPct val="90000"/>
              </a:lnSpc>
              <a:spcAft>
                <a:spcPts val="600"/>
              </a:spcAft>
              <a:buFont typeface="Arial" panose="020B0604020202020204" pitchFamily="34" charset="0"/>
              <a:buChar char="•"/>
            </a:pPr>
            <a:r>
              <a:rPr lang="en-US" sz="1700" dirty="0"/>
              <a:t>Exodus 27:1; 38:1</a:t>
            </a:r>
          </a:p>
          <a:p>
            <a:pPr indent="-228600" defTabSz="914400">
              <a:lnSpc>
                <a:spcPct val="90000"/>
              </a:lnSpc>
              <a:spcAft>
                <a:spcPts val="600"/>
              </a:spcAft>
              <a:buFont typeface="Arial" panose="020B0604020202020204" pitchFamily="34" charset="0"/>
              <a:buChar char="•"/>
            </a:pPr>
            <a:r>
              <a:rPr lang="en-US" sz="1700" dirty="0"/>
              <a:t>Exactly 6000 fit into the Ark</a:t>
            </a:r>
          </a:p>
          <a:p>
            <a:pPr indent="-228600" defTabSz="9144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25758053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5B7E48B-E57F-1B4A-A866-15BFA6624B32}"/>
              </a:ext>
            </a:extLst>
          </p:cNvPr>
          <p:cNvSpPr/>
          <p:nvPr/>
        </p:nvSpPr>
        <p:spPr>
          <a:xfrm>
            <a:off x="346751" y="1972628"/>
            <a:ext cx="2533605" cy="1077218"/>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And the LORD said, I will destroy man whom I have created from the face of the earth; both man,</a:t>
            </a:r>
            <a:endParaRPr lang="en-US" sz="1600" dirty="0"/>
          </a:p>
        </p:txBody>
      </p:sp>
      <p:sp>
        <p:nvSpPr>
          <p:cNvPr id="4" name="Rectangle 3">
            <a:extLst>
              <a:ext uri="{FF2B5EF4-FFF2-40B4-BE49-F238E27FC236}">
                <a16:creationId xmlns:a16="http://schemas.microsoft.com/office/drawing/2014/main" id="{EA242F70-DE1B-F44C-941A-0047367ED80D}"/>
              </a:ext>
            </a:extLst>
          </p:cNvPr>
          <p:cNvSpPr/>
          <p:nvPr/>
        </p:nvSpPr>
        <p:spPr>
          <a:xfrm>
            <a:off x="346751" y="3300397"/>
            <a:ext cx="2533605" cy="338554"/>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beast,</a:t>
            </a:r>
            <a:endParaRPr lang="en-US" sz="1600" dirty="0"/>
          </a:p>
        </p:txBody>
      </p:sp>
      <p:sp>
        <p:nvSpPr>
          <p:cNvPr id="5" name="Rectangle 4">
            <a:extLst>
              <a:ext uri="{FF2B5EF4-FFF2-40B4-BE49-F238E27FC236}">
                <a16:creationId xmlns:a16="http://schemas.microsoft.com/office/drawing/2014/main" id="{3DD8775C-14CF-D34E-A135-F96D0DEC6B19}"/>
              </a:ext>
            </a:extLst>
          </p:cNvPr>
          <p:cNvSpPr/>
          <p:nvPr/>
        </p:nvSpPr>
        <p:spPr>
          <a:xfrm>
            <a:off x="346751" y="5087913"/>
            <a:ext cx="2533605" cy="584775"/>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for it </a:t>
            </a:r>
            <a:r>
              <a:rPr lang="en-US" sz="1600" dirty="0" err="1">
                <a:latin typeface="Calibri" panose="020F0502020204030204" pitchFamily="34" charset="0"/>
                <a:ea typeface="MS Mincho" panose="02020609040205080304" pitchFamily="49" charset="-128"/>
                <a:cs typeface="Times New Roman" panose="02020603050405020304" pitchFamily="18" charset="0"/>
              </a:rPr>
              <a:t>repenteth</a:t>
            </a:r>
            <a:r>
              <a:rPr lang="en-US" sz="1600" dirty="0">
                <a:latin typeface="Calibri" panose="020F0502020204030204" pitchFamily="34" charset="0"/>
                <a:ea typeface="MS Mincho" panose="02020609040205080304" pitchFamily="49" charset="-128"/>
                <a:cs typeface="Times New Roman" panose="02020603050405020304" pitchFamily="18" charset="0"/>
              </a:rPr>
              <a:t> me that I have made them.</a:t>
            </a:r>
            <a:endParaRPr lang="en-US" sz="1600" dirty="0"/>
          </a:p>
        </p:txBody>
      </p:sp>
      <p:sp>
        <p:nvSpPr>
          <p:cNvPr id="6" name="Rectangle 5">
            <a:extLst>
              <a:ext uri="{FF2B5EF4-FFF2-40B4-BE49-F238E27FC236}">
                <a16:creationId xmlns:a16="http://schemas.microsoft.com/office/drawing/2014/main" id="{5CC6570C-98EA-9140-AA9D-3630D3C013E5}"/>
              </a:ext>
            </a:extLst>
          </p:cNvPr>
          <p:cNvSpPr/>
          <p:nvPr/>
        </p:nvSpPr>
        <p:spPr>
          <a:xfrm>
            <a:off x="331995" y="1279004"/>
            <a:ext cx="1662405" cy="461665"/>
          </a:xfrm>
          <a:prstGeom prst="rect">
            <a:avLst/>
          </a:prstGeom>
        </p:spPr>
        <p:txBody>
          <a:bodyPr wrap="square">
            <a:spAutoFit/>
          </a:bodyPr>
          <a:lstStyle/>
          <a:p>
            <a:pPr fontAlgn="t"/>
            <a:r>
              <a:rPr lang="en-US" sz="2400" dirty="0">
                <a:latin typeface="Calibri" panose="020F0502020204030204" pitchFamily="34" charset="0"/>
                <a:ea typeface="MS Mincho" panose="02020609040205080304" pitchFamily="49" charset="-128"/>
                <a:cs typeface="Times New Roman" panose="02020603050405020304" pitchFamily="18" charset="0"/>
              </a:rPr>
              <a:t>Genesis 6:7</a:t>
            </a:r>
            <a:endParaRPr lang="en-US" sz="2400" dirty="0">
              <a:latin typeface="Arial" panose="020B0604020202020204" pitchFamily="34" charset="0"/>
            </a:endParaRPr>
          </a:p>
        </p:txBody>
      </p:sp>
      <p:sp>
        <p:nvSpPr>
          <p:cNvPr id="8" name="Rectangle 7">
            <a:extLst>
              <a:ext uri="{FF2B5EF4-FFF2-40B4-BE49-F238E27FC236}">
                <a16:creationId xmlns:a16="http://schemas.microsoft.com/office/drawing/2014/main" id="{75443AFF-45FE-E94C-82F5-797BAC25F101}"/>
              </a:ext>
            </a:extLst>
          </p:cNvPr>
          <p:cNvSpPr/>
          <p:nvPr/>
        </p:nvSpPr>
        <p:spPr>
          <a:xfrm>
            <a:off x="3448570" y="5087913"/>
            <a:ext cx="5337333" cy="584775"/>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He would no longer put them into the form of society as it has existed in the second symbolic earth.</a:t>
            </a:r>
            <a:endParaRPr lang="en-US" sz="1600" dirty="0">
              <a:latin typeface="Arial" panose="020B0604020202020204" pitchFamily="34" charset="0"/>
            </a:endParaRPr>
          </a:p>
        </p:txBody>
      </p:sp>
      <p:sp>
        <p:nvSpPr>
          <p:cNvPr id="10" name="Rectangle 9">
            <a:extLst>
              <a:ext uri="{FF2B5EF4-FFF2-40B4-BE49-F238E27FC236}">
                <a16:creationId xmlns:a16="http://schemas.microsoft.com/office/drawing/2014/main" id="{9964BC3D-B365-AE40-B354-3F10D4A39DD5}"/>
              </a:ext>
            </a:extLst>
          </p:cNvPr>
          <p:cNvSpPr/>
          <p:nvPr/>
        </p:nvSpPr>
        <p:spPr>
          <a:xfrm>
            <a:off x="3448572" y="1967988"/>
            <a:ext cx="5268279" cy="1077218"/>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God declared from 1691 - 1916 starting with </a:t>
            </a:r>
            <a:r>
              <a:rPr lang="en-US" sz="1600" dirty="0" err="1">
                <a:latin typeface="Calibri" panose="020F0502020204030204" pitchFamily="34" charset="0"/>
                <a:ea typeface="MS Mincho" panose="02020609040205080304" pitchFamily="49" charset="-128"/>
                <a:cs typeface="Times New Roman" panose="02020603050405020304" pitchFamily="18" charset="0"/>
              </a:rPr>
              <a:t>Spener</a:t>
            </a:r>
            <a:r>
              <a:rPr lang="en-US" sz="1600" dirty="0">
                <a:latin typeface="Calibri" panose="020F0502020204030204" pitchFamily="34" charset="0"/>
                <a:ea typeface="MS Mincho" panose="02020609040205080304" pitchFamily="49" charset="-128"/>
                <a:cs typeface="Times New Roman" panose="02020603050405020304" pitchFamily="18" charset="0"/>
              </a:rPr>
              <a:t> and progressing through the Parousia movement, which were His mouthpieces, that He would overthrow the church and state systems which He had made and placed in society.</a:t>
            </a:r>
          </a:p>
        </p:txBody>
      </p:sp>
      <p:sp>
        <p:nvSpPr>
          <p:cNvPr id="12" name="Rectangle 11">
            <a:extLst>
              <a:ext uri="{FF2B5EF4-FFF2-40B4-BE49-F238E27FC236}">
                <a16:creationId xmlns:a16="http://schemas.microsoft.com/office/drawing/2014/main" id="{EC22A346-8120-4A49-8C13-D4D4152E257E}"/>
              </a:ext>
            </a:extLst>
          </p:cNvPr>
          <p:cNvSpPr/>
          <p:nvPr/>
        </p:nvSpPr>
        <p:spPr>
          <a:xfrm>
            <a:off x="3448571" y="3300397"/>
            <a:ext cx="5268279" cy="338554"/>
          </a:xfrm>
          <a:prstGeom prst="rect">
            <a:avLst/>
          </a:prstGeom>
        </p:spPr>
        <p:txBody>
          <a:bodyPr wrap="square">
            <a:spAutoFit/>
          </a:bodyPr>
          <a:lstStyle/>
          <a:p>
            <a:pPr fontAlgn="t"/>
            <a:r>
              <a:rPr lang="en-US" sz="1600" dirty="0">
                <a:latin typeface="Calibri" panose="020F0502020204030204" pitchFamily="34" charset="0"/>
                <a:ea typeface="MS Mincho" panose="02020609040205080304" pitchFamily="49" charset="-128"/>
                <a:cs typeface="Times New Roman" panose="02020603050405020304" pitchFamily="18" charset="0"/>
              </a:rPr>
              <a:t>He would also destroy the non-Christian religions,</a:t>
            </a:r>
          </a:p>
        </p:txBody>
      </p:sp>
      <p:sp>
        <p:nvSpPr>
          <p:cNvPr id="2" name="Rectangle 1">
            <a:extLst>
              <a:ext uri="{FF2B5EF4-FFF2-40B4-BE49-F238E27FC236}">
                <a16:creationId xmlns:a16="http://schemas.microsoft.com/office/drawing/2014/main" id="{97BFFD91-7B98-E24F-A1A8-ED3B19EB4AED}"/>
              </a:ext>
            </a:extLst>
          </p:cNvPr>
          <p:cNvSpPr/>
          <p:nvPr/>
        </p:nvSpPr>
        <p:spPr>
          <a:xfrm>
            <a:off x="3448570" y="3900423"/>
            <a:ext cx="5268279" cy="338554"/>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the depraved individuals </a:t>
            </a:r>
            <a:endParaRPr lang="en-US" sz="1600" dirty="0"/>
          </a:p>
        </p:txBody>
      </p:sp>
      <p:sp>
        <p:nvSpPr>
          <p:cNvPr id="18" name="Rectangle 17">
            <a:extLst>
              <a:ext uri="{FF2B5EF4-FFF2-40B4-BE49-F238E27FC236}">
                <a16:creationId xmlns:a16="http://schemas.microsoft.com/office/drawing/2014/main" id="{B6A97AE9-E908-E14B-A550-ECCCD1E4FAAE}"/>
              </a:ext>
            </a:extLst>
          </p:cNvPr>
          <p:cNvSpPr/>
          <p:nvPr/>
        </p:nvSpPr>
        <p:spPr>
          <a:xfrm>
            <a:off x="331995" y="4493346"/>
            <a:ext cx="2533605" cy="338554"/>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the fowls of the air;</a:t>
            </a:r>
            <a:endParaRPr lang="en-US" sz="1600" dirty="0"/>
          </a:p>
        </p:txBody>
      </p:sp>
      <p:sp>
        <p:nvSpPr>
          <p:cNvPr id="20" name="Rectangle 19">
            <a:extLst>
              <a:ext uri="{FF2B5EF4-FFF2-40B4-BE49-F238E27FC236}">
                <a16:creationId xmlns:a16="http://schemas.microsoft.com/office/drawing/2014/main" id="{6DD50B2A-174E-E148-90AB-0F6DF30508EE}"/>
              </a:ext>
            </a:extLst>
          </p:cNvPr>
          <p:cNvSpPr/>
          <p:nvPr/>
        </p:nvSpPr>
        <p:spPr>
          <a:xfrm>
            <a:off x="3448570" y="4494168"/>
            <a:ext cx="5268279" cy="338554"/>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false teachers.</a:t>
            </a:r>
            <a:endParaRPr lang="en-US" sz="1600" dirty="0"/>
          </a:p>
        </p:txBody>
      </p:sp>
      <p:sp>
        <p:nvSpPr>
          <p:cNvPr id="21" name="Rectangle 20">
            <a:extLst>
              <a:ext uri="{FF2B5EF4-FFF2-40B4-BE49-F238E27FC236}">
                <a16:creationId xmlns:a16="http://schemas.microsoft.com/office/drawing/2014/main" id="{43D3B8E7-275A-AC4E-A116-1F5BECC5BDB4}"/>
              </a:ext>
            </a:extLst>
          </p:cNvPr>
          <p:cNvSpPr/>
          <p:nvPr/>
        </p:nvSpPr>
        <p:spPr>
          <a:xfrm>
            <a:off x="331996" y="3904241"/>
            <a:ext cx="2533605" cy="338554"/>
          </a:xfrm>
          <a:prstGeom prst="rect">
            <a:avLst/>
          </a:prstGeom>
        </p:spPr>
        <p:txBody>
          <a:bodyPr wrap="square">
            <a:spAutoFit/>
          </a:bodyPr>
          <a:lstStyle/>
          <a:p>
            <a:r>
              <a:rPr lang="en-US" sz="1600" dirty="0">
                <a:latin typeface="Calibri" panose="020F0502020204030204" pitchFamily="34" charset="0"/>
                <a:ea typeface="MS Mincho" panose="02020609040205080304" pitchFamily="49" charset="-128"/>
                <a:cs typeface="Times New Roman" panose="02020603050405020304" pitchFamily="18" charset="0"/>
              </a:rPr>
              <a:t>and the creeping thing,</a:t>
            </a:r>
            <a:endParaRPr lang="en-US" sz="1600" dirty="0"/>
          </a:p>
        </p:txBody>
      </p:sp>
    </p:spTree>
    <p:extLst>
      <p:ext uri="{BB962C8B-B14F-4D97-AF65-F5344CB8AC3E}">
        <p14:creationId xmlns:p14="http://schemas.microsoft.com/office/powerpoint/2010/main" val="10982787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heckerboard(across)">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linds(horizont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linds(horizontal)">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dissolve">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0" grpId="0"/>
      <p:bldP spid="12" grpId="0"/>
      <p:bldP spid="2" grpId="0"/>
      <p:bldP spid="18" grpId="0"/>
      <p:bldP spid="20" grpId="0"/>
      <p:bldP spid="21"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03651"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 name="Picture 2" descr="Diagram&#10;&#10;Description automatically generated">
            <a:extLst>
              <a:ext uri="{FF2B5EF4-FFF2-40B4-BE49-F238E27FC236}">
                <a16:creationId xmlns:a16="http://schemas.microsoft.com/office/drawing/2014/main" id="{CE1476C9-14F9-4C44-8CC1-EE1C8E3B13E7}"/>
              </a:ext>
            </a:extLst>
          </p:cNvPr>
          <p:cNvPicPr>
            <a:picLocks noChangeAspect="1"/>
          </p:cNvPicPr>
          <p:nvPr/>
        </p:nvPicPr>
        <p:blipFill>
          <a:blip r:embed="rId2"/>
          <a:stretch>
            <a:fillRect/>
          </a:stretch>
        </p:blipFill>
        <p:spPr>
          <a:xfrm>
            <a:off x="3046395" y="1566247"/>
            <a:ext cx="5257047" cy="3719359"/>
          </a:xfrm>
          <a:prstGeom prst="rect">
            <a:avLst/>
          </a:prstGeom>
        </p:spPr>
      </p:pic>
      <p:sp>
        <p:nvSpPr>
          <p:cNvPr id="2" name="TextBox 1">
            <a:extLst>
              <a:ext uri="{FF2B5EF4-FFF2-40B4-BE49-F238E27FC236}">
                <a16:creationId xmlns:a16="http://schemas.microsoft.com/office/drawing/2014/main" id="{ED610C4D-AF23-3C4F-A0C6-CDE0567A3A58}"/>
              </a:ext>
            </a:extLst>
          </p:cNvPr>
          <p:cNvSpPr txBox="1"/>
          <p:nvPr/>
        </p:nvSpPr>
        <p:spPr>
          <a:xfrm>
            <a:off x="162863" y="2928867"/>
            <a:ext cx="2640788" cy="994118"/>
          </a:xfrm>
          <a:prstGeom prst="rect">
            <a:avLst/>
          </a:prstGeom>
          <a:noFill/>
        </p:spPr>
        <p:txBody>
          <a:bodyPr wrap="none" rtlCol="0">
            <a:spAutoFit/>
          </a:bodyPr>
          <a:lstStyle/>
          <a:p>
            <a:pPr defTabSz="914400">
              <a:lnSpc>
                <a:spcPct val="90000"/>
              </a:lnSpc>
              <a:spcAft>
                <a:spcPts val="600"/>
              </a:spcAft>
            </a:pPr>
            <a:r>
              <a:rPr lang="en-US" b="1" dirty="0">
                <a:latin typeface="Times New Roman" panose="02020603050405020304" pitchFamily="18" charset="0"/>
                <a:cs typeface="Times New Roman" panose="02020603050405020304" pitchFamily="18" charset="0"/>
              </a:rPr>
              <a:t>Table of the Shew Bread </a:t>
            </a:r>
          </a:p>
          <a:p>
            <a:pPr defTabSz="914400">
              <a:lnSpc>
                <a:spcPct val="90000"/>
              </a:lnSpc>
              <a:spcAft>
                <a:spcPts val="600"/>
              </a:spcAft>
            </a:pPr>
            <a:r>
              <a:rPr lang="en-US" b="1" dirty="0">
                <a:latin typeface="Times New Roman" panose="02020603050405020304" pitchFamily="18" charset="0"/>
                <a:cs typeface="Times New Roman" panose="02020603050405020304" pitchFamily="18" charset="0"/>
              </a:rPr>
              <a:t>2 x 1 x 1 1/2 cubits</a:t>
            </a:r>
          </a:p>
          <a:p>
            <a:pPr defTabSz="914400">
              <a:lnSpc>
                <a:spcPct val="90000"/>
              </a:lnSpc>
              <a:spcAft>
                <a:spcPts val="600"/>
              </a:spcAft>
            </a:pPr>
            <a:r>
              <a:rPr lang="en-US" b="1" dirty="0">
                <a:latin typeface="Times New Roman" panose="02020603050405020304" pitchFamily="18" charset="0"/>
                <a:cs typeface="Times New Roman" panose="02020603050405020304" pitchFamily="18" charset="0"/>
              </a:rPr>
              <a:t>Exodus 25:23; 37:10</a:t>
            </a:r>
          </a:p>
        </p:txBody>
      </p:sp>
    </p:spTree>
    <p:extLst>
      <p:ext uri="{BB962C8B-B14F-4D97-AF65-F5344CB8AC3E}">
        <p14:creationId xmlns:p14="http://schemas.microsoft.com/office/powerpoint/2010/main" val="9143239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4724F874-E407-41A5-918C-1CF5DF5269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822960" cy="1097280"/>
            <a:chOff x="11094720" y="0"/>
            <a:chExt cx="1097280" cy="1097280"/>
          </a:xfrm>
        </p:grpSpPr>
        <p:sp>
          <p:nvSpPr>
            <p:cNvPr id="26" name="Isosceles Triangle 25">
              <a:extLst>
                <a:ext uri="{FF2B5EF4-FFF2-40B4-BE49-F238E27FC236}">
                  <a16:creationId xmlns:a16="http://schemas.microsoft.com/office/drawing/2014/main" id="{EBB12D3E-DD63-469B-A687-14E38AE471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CC10F17-490D-41AE-9B38-7F39AF738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83455" y="4601497"/>
            <a:ext cx="760545" cy="2017580"/>
            <a:chOff x="11177940" y="4601497"/>
            <a:chExt cx="1014060" cy="2017580"/>
          </a:xfrm>
        </p:grpSpPr>
        <p:sp>
          <p:nvSpPr>
            <p:cNvPr id="30" name="Isosceles Triangle 2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8B449C14-3850-F149-B373-62035A156D58}"/>
              </a:ext>
            </a:extLst>
          </p:cNvPr>
          <p:cNvPicPr>
            <a:picLocks noChangeAspect="1"/>
          </p:cNvPicPr>
          <p:nvPr/>
        </p:nvPicPr>
        <p:blipFill rotWithShape="1">
          <a:blip r:embed="rId3"/>
          <a:srcRect l="5441" r="7337"/>
          <a:stretch/>
        </p:blipFill>
        <p:spPr>
          <a:xfrm rot="16200000">
            <a:off x="1834822" y="-1138451"/>
            <a:ext cx="5752166" cy="8534483"/>
          </a:xfrm>
          <a:prstGeom prst="rect">
            <a:avLst/>
          </a:prstGeom>
        </p:spPr>
      </p:pic>
      <p:sp>
        <p:nvSpPr>
          <p:cNvPr id="3" name="TextBox 2">
            <a:extLst>
              <a:ext uri="{FF2B5EF4-FFF2-40B4-BE49-F238E27FC236}">
                <a16:creationId xmlns:a16="http://schemas.microsoft.com/office/drawing/2014/main" id="{78A7E1CE-47E5-0448-A6D6-A11339EA1FD3}"/>
              </a:ext>
            </a:extLst>
          </p:cNvPr>
          <p:cNvSpPr txBox="1"/>
          <p:nvPr/>
        </p:nvSpPr>
        <p:spPr>
          <a:xfrm>
            <a:off x="411480" y="5441658"/>
            <a:ext cx="5048139" cy="989779"/>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700" dirty="0"/>
              <a:t>Table of the Shew Bread= 2 x 1 x 1 1/2 cubits</a:t>
            </a:r>
          </a:p>
          <a:p>
            <a:pPr indent="-228600" defTabSz="914400">
              <a:lnSpc>
                <a:spcPct val="90000"/>
              </a:lnSpc>
              <a:spcAft>
                <a:spcPts val="600"/>
              </a:spcAft>
              <a:buFont typeface="Arial" panose="020B0604020202020204" pitchFamily="34" charset="0"/>
              <a:buChar char="•"/>
            </a:pPr>
            <a:r>
              <a:rPr lang="en-US" sz="1700" dirty="0"/>
              <a:t>Exodus 25:23; 37:10</a:t>
            </a:r>
          </a:p>
          <a:p>
            <a:pPr indent="-228600" defTabSz="914400">
              <a:lnSpc>
                <a:spcPct val="90000"/>
              </a:lnSpc>
              <a:spcAft>
                <a:spcPts val="600"/>
              </a:spcAft>
              <a:buFont typeface="Arial" panose="020B0604020202020204" pitchFamily="34" charset="0"/>
              <a:buChar char="•"/>
            </a:pPr>
            <a:r>
              <a:rPr lang="en-US" sz="1700" dirty="0"/>
              <a:t>Exactly 150,000 fit into the Arc</a:t>
            </a:r>
          </a:p>
        </p:txBody>
      </p:sp>
    </p:spTree>
    <p:extLst>
      <p:ext uri="{BB962C8B-B14F-4D97-AF65-F5344CB8AC3E}">
        <p14:creationId xmlns:p14="http://schemas.microsoft.com/office/powerpoint/2010/main" val="33123567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E324856-E907-E44B-B0C3-3A6590F196C6}"/>
              </a:ext>
            </a:extLst>
          </p:cNvPr>
          <p:cNvPicPr>
            <a:picLocks noChangeAspect="1"/>
          </p:cNvPicPr>
          <p:nvPr/>
        </p:nvPicPr>
        <p:blipFill>
          <a:blip r:embed="rId2"/>
          <a:stretch>
            <a:fillRect/>
          </a:stretch>
        </p:blipFill>
        <p:spPr>
          <a:xfrm>
            <a:off x="840358" y="1967097"/>
            <a:ext cx="5257047" cy="2917659"/>
          </a:xfrm>
          <a:prstGeom prst="rect">
            <a:avLst/>
          </a:prstGeom>
        </p:spPr>
      </p:pic>
      <p:cxnSp>
        <p:nvCxnSpPr>
          <p:cNvPr id="8" name="Straight Connector 7">
            <a:extLst>
              <a:ext uri="{FF2B5EF4-FFF2-40B4-BE49-F238E27FC236}">
                <a16:creationId xmlns:a16="http://schemas.microsoft.com/office/drawing/2014/main" id="{E12350F3-DB83-413A-980B-1CEB92498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39948"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96F5323-978D-CF44-8BF7-FFD68423D7FE}"/>
              </a:ext>
            </a:extLst>
          </p:cNvPr>
          <p:cNvSpPr txBox="1"/>
          <p:nvPr/>
        </p:nvSpPr>
        <p:spPr>
          <a:xfrm>
            <a:off x="6582492" y="2964261"/>
            <a:ext cx="2441890" cy="923330"/>
          </a:xfrm>
          <a:prstGeom prst="rect">
            <a:avLst/>
          </a:prstGeom>
          <a:noFill/>
        </p:spPr>
        <p:txBody>
          <a:bodyPr wrap="square" rtlCol="0">
            <a:spAutoFit/>
          </a:bodyPr>
          <a:lstStyle/>
          <a:p>
            <a:r>
              <a:rPr lang="en-US" b="1" dirty="0"/>
              <a:t>Incense or Golden Alter 1 x 1 x 2 cubits</a:t>
            </a:r>
          </a:p>
          <a:p>
            <a:r>
              <a:rPr lang="en-US" b="1" dirty="0"/>
              <a:t>Exodus 37: 25</a:t>
            </a:r>
          </a:p>
        </p:txBody>
      </p:sp>
    </p:spTree>
    <p:extLst>
      <p:ext uri="{BB962C8B-B14F-4D97-AF65-F5344CB8AC3E}">
        <p14:creationId xmlns:p14="http://schemas.microsoft.com/office/powerpoint/2010/main" val="16463799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4724F874-E407-41A5-918C-1CF5DF5269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822960" cy="1097280"/>
            <a:chOff x="11094720" y="0"/>
            <a:chExt cx="1097280" cy="1097280"/>
          </a:xfrm>
        </p:grpSpPr>
        <p:sp>
          <p:nvSpPr>
            <p:cNvPr id="26" name="Isosceles Triangle 25">
              <a:extLst>
                <a:ext uri="{FF2B5EF4-FFF2-40B4-BE49-F238E27FC236}">
                  <a16:creationId xmlns:a16="http://schemas.microsoft.com/office/drawing/2014/main" id="{EBB12D3E-DD63-469B-A687-14E38AE471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CC10F17-490D-41AE-9B38-7F39AF738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83455" y="4601497"/>
            <a:ext cx="760545" cy="2017580"/>
            <a:chOff x="11177940" y="4601497"/>
            <a:chExt cx="1014060" cy="2017580"/>
          </a:xfrm>
        </p:grpSpPr>
        <p:sp>
          <p:nvSpPr>
            <p:cNvPr id="30" name="Isosceles Triangle 2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AA228C46-D4D8-7742-90CD-E979845D57D2}"/>
              </a:ext>
            </a:extLst>
          </p:cNvPr>
          <p:cNvPicPr>
            <a:picLocks noChangeAspect="1"/>
          </p:cNvPicPr>
          <p:nvPr/>
        </p:nvPicPr>
        <p:blipFill>
          <a:blip r:embed="rId3"/>
          <a:stretch>
            <a:fillRect/>
          </a:stretch>
        </p:blipFill>
        <p:spPr>
          <a:xfrm rot="16200000">
            <a:off x="1143000" y="-1008528"/>
            <a:ext cx="6857999" cy="8875057"/>
          </a:xfrm>
          <a:prstGeom prst="rect">
            <a:avLst/>
          </a:prstGeom>
        </p:spPr>
      </p:pic>
      <p:sp>
        <p:nvSpPr>
          <p:cNvPr id="14" name="Rectangle 13">
            <a:extLst>
              <a:ext uri="{FF2B5EF4-FFF2-40B4-BE49-F238E27FC236}">
                <a16:creationId xmlns:a16="http://schemas.microsoft.com/office/drawing/2014/main" id="{7A1805B6-AC20-024F-B417-8A87B0150D2D}"/>
              </a:ext>
            </a:extLst>
          </p:cNvPr>
          <p:cNvSpPr/>
          <p:nvPr/>
        </p:nvSpPr>
        <p:spPr>
          <a:xfrm>
            <a:off x="289512" y="5625925"/>
            <a:ext cx="4572000" cy="923330"/>
          </a:xfrm>
          <a:prstGeom prst="rect">
            <a:avLst/>
          </a:prstGeom>
        </p:spPr>
        <p:txBody>
          <a:bodyPr>
            <a:spAutoFit/>
          </a:bodyPr>
          <a:lstStyle/>
          <a:p>
            <a:r>
              <a:rPr lang="en-US" dirty="0"/>
              <a:t>Incense or Golden Alter = 1 x 1 x 2 cubits</a:t>
            </a:r>
          </a:p>
          <a:p>
            <a:r>
              <a:rPr lang="en-US" dirty="0"/>
              <a:t>Exodus 37: 25</a:t>
            </a:r>
          </a:p>
          <a:p>
            <a:r>
              <a:rPr lang="en-US" dirty="0"/>
              <a:t>Exactly 225,000 fit into the Ark</a:t>
            </a:r>
          </a:p>
        </p:txBody>
      </p:sp>
      <p:sp>
        <p:nvSpPr>
          <p:cNvPr id="11" name="TextBox 10">
            <a:extLst>
              <a:ext uri="{FF2B5EF4-FFF2-40B4-BE49-F238E27FC236}">
                <a16:creationId xmlns:a16="http://schemas.microsoft.com/office/drawing/2014/main" id="{4F04CA5D-685C-7145-96E0-58D6BFF2D7E3}"/>
              </a:ext>
            </a:extLst>
          </p:cNvPr>
          <p:cNvSpPr txBox="1"/>
          <p:nvPr/>
        </p:nvSpPr>
        <p:spPr>
          <a:xfrm>
            <a:off x="6900627" y="73257"/>
            <a:ext cx="2040781" cy="2369880"/>
          </a:xfrm>
          <a:prstGeom prst="rect">
            <a:avLst/>
          </a:prstGeom>
          <a:noFill/>
        </p:spPr>
        <p:txBody>
          <a:bodyPr wrap="square" rtlCol="0">
            <a:spAutoFit/>
          </a:bodyPr>
          <a:lstStyle/>
          <a:p>
            <a:pPr marL="285750" indent="-285750">
              <a:buFont typeface="Arial" panose="020B0604020202020204" pitchFamily="34" charset="0"/>
              <a:buChar char="•"/>
            </a:pPr>
            <a:r>
              <a:rPr lang="en-CA" sz="1000" dirty="0"/>
              <a:t>300 - length</a:t>
            </a:r>
          </a:p>
          <a:p>
            <a:pPr marL="285750" indent="-285750">
              <a:buFont typeface="Arial" panose="020B0604020202020204" pitchFamily="34" charset="0"/>
              <a:buChar char="•"/>
            </a:pPr>
            <a:r>
              <a:rPr lang="en-CA" sz="1000" dirty="0"/>
              <a:t>50 - width</a:t>
            </a:r>
          </a:p>
          <a:p>
            <a:pPr marL="285750" indent="-285750">
              <a:buFont typeface="Arial" panose="020B0604020202020204" pitchFamily="34" charset="0"/>
              <a:buChar char="•"/>
            </a:pPr>
            <a:r>
              <a:rPr lang="en-CA" sz="1000" dirty="0"/>
              <a:t>30 - height</a:t>
            </a:r>
          </a:p>
          <a:p>
            <a:pPr marL="285750" indent="-285750">
              <a:buFont typeface="Arial" panose="020B0604020202020204" pitchFamily="34" charset="0"/>
              <a:buChar char="•"/>
            </a:pPr>
            <a:r>
              <a:rPr lang="en-CA" sz="1000" dirty="0"/>
              <a:t>3 - levels</a:t>
            </a:r>
          </a:p>
          <a:p>
            <a:pPr marL="285750" indent="-285750">
              <a:buFont typeface="Arial" panose="020B0604020202020204" pitchFamily="34" charset="0"/>
              <a:buChar char="•"/>
            </a:pPr>
            <a:r>
              <a:rPr lang="en-CA" sz="1000" dirty="0"/>
              <a:t>12 - edges</a:t>
            </a:r>
          </a:p>
          <a:p>
            <a:pPr marL="285750" indent="-285750">
              <a:buFont typeface="Arial" panose="020B0604020202020204" pitchFamily="34" charset="0"/>
              <a:buChar char="•"/>
            </a:pPr>
            <a:r>
              <a:rPr lang="en-CA" sz="1000" dirty="0"/>
              <a:t>8 - corners</a:t>
            </a:r>
          </a:p>
          <a:p>
            <a:pPr marL="285750" indent="-285750">
              <a:buFont typeface="Arial" panose="020B0604020202020204" pitchFamily="34" charset="0"/>
              <a:buChar char="•"/>
            </a:pPr>
            <a:r>
              <a:rPr lang="en-CA" sz="1000" dirty="0"/>
              <a:t>6 - sides</a:t>
            </a:r>
          </a:p>
          <a:p>
            <a:pPr marL="285750" indent="-285750">
              <a:buFont typeface="Arial" panose="020B0604020202020204" pitchFamily="34" charset="0"/>
              <a:buChar char="•"/>
            </a:pPr>
            <a:r>
              <a:rPr lang="en-CA" sz="1000" dirty="0"/>
              <a:t>4 - couples or spiritual groups</a:t>
            </a:r>
          </a:p>
          <a:p>
            <a:pPr marL="285750" indent="-285750">
              <a:buFont typeface="Arial" panose="020B0604020202020204" pitchFamily="34" charset="0"/>
              <a:buChar char="•"/>
            </a:pPr>
            <a:r>
              <a:rPr lang="en-CA" sz="1000" dirty="0"/>
              <a:t>7 - clean animals </a:t>
            </a:r>
          </a:p>
          <a:p>
            <a:pPr marL="285750" indent="-285750">
              <a:buFont typeface="Arial" panose="020B0604020202020204" pitchFamily="34" charset="0"/>
              <a:buChar char="•"/>
            </a:pPr>
            <a:r>
              <a:rPr lang="en-CA" sz="1000" dirty="0"/>
              <a:t>7 - birds</a:t>
            </a:r>
          </a:p>
          <a:p>
            <a:pPr marL="285750" indent="-285750">
              <a:buFont typeface="Arial" panose="020B0604020202020204" pitchFamily="34" charset="0"/>
              <a:buChar char="•"/>
            </a:pPr>
            <a:r>
              <a:rPr lang="en-CA" sz="1000" dirty="0"/>
              <a:t>2 - unclean animals</a:t>
            </a:r>
          </a:p>
          <a:p>
            <a:pPr marL="285750" indent="-285750">
              <a:buFont typeface="Arial" panose="020B0604020202020204" pitchFamily="34" charset="0"/>
              <a:buChar char="•"/>
            </a:pPr>
            <a:r>
              <a:rPr lang="en-CA" sz="1000" dirty="0"/>
              <a:t>10 – highest divisible factor of the Ark’s dimensions</a:t>
            </a:r>
          </a:p>
          <a:p>
            <a:endParaRPr lang="en-US" dirty="0"/>
          </a:p>
        </p:txBody>
      </p:sp>
    </p:spTree>
    <p:extLst>
      <p:ext uri="{BB962C8B-B14F-4D97-AF65-F5344CB8AC3E}">
        <p14:creationId xmlns:p14="http://schemas.microsoft.com/office/powerpoint/2010/main" val="32375976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2D063E4C-D190-D248-ADAF-0B61567736F9}"/>
              </a:ext>
            </a:extLst>
          </p:cNvPr>
          <p:cNvPicPr>
            <a:picLocks noChangeAspect="1"/>
          </p:cNvPicPr>
          <p:nvPr/>
        </p:nvPicPr>
        <p:blipFill>
          <a:blip r:embed="rId2"/>
          <a:stretch>
            <a:fillRect/>
          </a:stretch>
        </p:blipFill>
        <p:spPr>
          <a:xfrm rot="16200000">
            <a:off x="1627093" y="-835056"/>
            <a:ext cx="6126473" cy="7928377"/>
          </a:xfrm>
          <a:prstGeom prst="rect">
            <a:avLst/>
          </a:prstGeom>
        </p:spPr>
      </p:pic>
      <p:grpSp>
        <p:nvGrpSpPr>
          <p:cNvPr id="11" name="Group 10">
            <a:extLst>
              <a:ext uri="{FF2B5EF4-FFF2-40B4-BE49-F238E27FC236}">
                <a16:creationId xmlns:a16="http://schemas.microsoft.com/office/drawing/2014/main" id="{C34A4475-365F-4381-A542-4698D6377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822960" cy="1097280"/>
            <a:chOff x="11094720" y="0"/>
            <a:chExt cx="1097280" cy="1097280"/>
          </a:xfrm>
        </p:grpSpPr>
        <p:sp>
          <p:nvSpPr>
            <p:cNvPr id="12" name="Isosceles Triangle 11">
              <a:extLst>
                <a:ext uri="{FF2B5EF4-FFF2-40B4-BE49-F238E27FC236}">
                  <a16:creationId xmlns:a16="http://schemas.microsoft.com/office/drawing/2014/main" id="{148F8F8B-B172-475E-9119-57F2A1C87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B0349D0-97A5-4654-A515-C72EA9E0B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83455" y="4601497"/>
            <a:ext cx="760545" cy="2017580"/>
            <a:chOff x="11177940" y="4601497"/>
            <a:chExt cx="1014060" cy="2017580"/>
          </a:xfrm>
        </p:grpSpPr>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C2138781-3C17-2649-B2F2-CD4E44512265}"/>
              </a:ext>
            </a:extLst>
          </p:cNvPr>
          <p:cNvSpPr/>
          <p:nvPr/>
        </p:nvSpPr>
        <p:spPr>
          <a:xfrm>
            <a:off x="600926" y="4383220"/>
            <a:ext cx="2768439" cy="1809149"/>
          </a:xfrm>
          <a:prstGeom prst="rect">
            <a:avLst/>
          </a:prstGeom>
        </p:spPr>
        <p:txBody>
          <a:bodyPr vert="horz" lIns="91440" tIns="45720" rIns="91440" bIns="45720" rtlCol="0">
            <a:normAutofit/>
          </a:bodyPr>
          <a:lstStyle/>
          <a:p>
            <a:pPr marL="285750" indent="-285750" defTabSz="914400">
              <a:lnSpc>
                <a:spcPct val="90000"/>
              </a:lnSpc>
              <a:spcAft>
                <a:spcPts val="600"/>
              </a:spcAft>
              <a:buFont typeface="Arial" panose="020B0604020202020204" pitchFamily="34" charset="0"/>
              <a:buChar char="•"/>
            </a:pPr>
            <a:r>
              <a:rPr lang="en-US" sz="1700" dirty="0"/>
              <a:t>4 X 30 = 120</a:t>
            </a:r>
          </a:p>
          <a:p>
            <a:pPr marL="285750" indent="-285750" defTabSz="914400">
              <a:lnSpc>
                <a:spcPct val="90000"/>
              </a:lnSpc>
              <a:spcAft>
                <a:spcPts val="600"/>
              </a:spcAft>
              <a:buFont typeface="Arial" panose="020B0604020202020204" pitchFamily="34" charset="0"/>
              <a:buChar char="•"/>
            </a:pPr>
            <a:r>
              <a:rPr lang="en-US" sz="1700" dirty="0"/>
              <a:t>4 X 300 = 1200</a:t>
            </a:r>
          </a:p>
          <a:p>
            <a:pPr marL="285750" indent="-285750" defTabSz="914400">
              <a:lnSpc>
                <a:spcPct val="90000"/>
              </a:lnSpc>
              <a:spcAft>
                <a:spcPts val="600"/>
              </a:spcAft>
              <a:buFont typeface="Arial" panose="020B0604020202020204" pitchFamily="34" charset="0"/>
              <a:buChar char="•"/>
            </a:pPr>
            <a:r>
              <a:rPr lang="en-US" sz="1700" dirty="0"/>
              <a:t>120 X 1200 = 144,000</a:t>
            </a:r>
          </a:p>
          <a:p>
            <a:pPr defTabSz="914400">
              <a:lnSpc>
                <a:spcPct val="90000"/>
              </a:lnSpc>
              <a:spcAft>
                <a:spcPts val="600"/>
              </a:spcAft>
            </a:pPr>
            <a:r>
              <a:rPr lang="en-US" sz="1700" dirty="0"/>
              <a:t>Or</a:t>
            </a:r>
          </a:p>
          <a:p>
            <a:pPr marL="285750" indent="-285750" defTabSz="914400">
              <a:lnSpc>
                <a:spcPct val="90000"/>
              </a:lnSpc>
              <a:spcAft>
                <a:spcPts val="600"/>
              </a:spcAft>
              <a:buFont typeface="Arial" panose="020B0604020202020204" pitchFamily="34" charset="0"/>
              <a:buChar char="•"/>
            </a:pPr>
            <a:r>
              <a:rPr lang="en-US" sz="1700" dirty="0"/>
              <a:t>4 x 30 x 4 x 300 = 144,000</a:t>
            </a:r>
          </a:p>
          <a:p>
            <a:pPr defTabSz="914400">
              <a:lnSpc>
                <a:spcPct val="90000"/>
              </a:lnSpc>
              <a:spcAft>
                <a:spcPts val="600"/>
              </a:spcAft>
            </a:pPr>
            <a:endParaRPr lang="en-US" sz="1700" dirty="0"/>
          </a:p>
        </p:txBody>
      </p:sp>
    </p:spTree>
    <p:extLst>
      <p:ext uri="{BB962C8B-B14F-4D97-AF65-F5344CB8AC3E}">
        <p14:creationId xmlns:p14="http://schemas.microsoft.com/office/powerpoint/2010/main" val="27233941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760545" cy="2017580"/>
            <a:chOff x="0" y="4601497"/>
            <a:chExt cx="1014060" cy="2017580"/>
          </a:xfrm>
        </p:grpSpPr>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488266E4-6384-0A47-93D5-D36779A7BCBB}"/>
              </a:ext>
            </a:extLst>
          </p:cNvPr>
          <p:cNvPicPr>
            <a:picLocks noChangeAspect="1"/>
          </p:cNvPicPr>
          <p:nvPr/>
        </p:nvPicPr>
        <p:blipFill>
          <a:blip r:embed="rId2"/>
          <a:stretch>
            <a:fillRect/>
          </a:stretch>
        </p:blipFill>
        <p:spPr>
          <a:xfrm rot="16200000">
            <a:off x="1163527" y="-958483"/>
            <a:ext cx="6534354" cy="8456223"/>
          </a:xfrm>
          <a:prstGeom prst="rect">
            <a:avLst/>
          </a:prstGeom>
        </p:spPr>
      </p:pic>
      <p:grpSp>
        <p:nvGrpSpPr>
          <p:cNvPr id="31" name="Group 30">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14467" y="1"/>
            <a:ext cx="729532" cy="1935307"/>
            <a:chOff x="10918968" y="713127"/>
            <a:chExt cx="1273032" cy="2532832"/>
          </a:xfrm>
        </p:grpSpPr>
        <p:sp>
          <p:nvSpPr>
            <p:cNvPr id="32" name="Rectangle 31">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27020AD8-5510-8B4E-82A5-F6D514B22592}"/>
              </a:ext>
            </a:extLst>
          </p:cNvPr>
          <p:cNvSpPr/>
          <p:nvPr/>
        </p:nvSpPr>
        <p:spPr>
          <a:xfrm>
            <a:off x="874534" y="5092312"/>
            <a:ext cx="3653015" cy="1575467"/>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700" dirty="0"/>
              <a:t>Sides 9000 sq. cubits each</a:t>
            </a:r>
          </a:p>
          <a:p>
            <a:pPr indent="-228600" defTabSz="914400">
              <a:lnSpc>
                <a:spcPct val="90000"/>
              </a:lnSpc>
              <a:spcAft>
                <a:spcPts val="600"/>
              </a:spcAft>
              <a:buFont typeface="Arial" panose="020B0604020202020204" pitchFamily="34" charset="0"/>
              <a:buChar char="•"/>
            </a:pPr>
            <a:r>
              <a:rPr lang="en-US" sz="1700" dirty="0"/>
              <a:t>Top &amp; Bottom 15000 sq. cubits each</a:t>
            </a:r>
          </a:p>
          <a:p>
            <a:pPr indent="-228600" defTabSz="914400">
              <a:lnSpc>
                <a:spcPct val="90000"/>
              </a:lnSpc>
              <a:spcAft>
                <a:spcPts val="600"/>
              </a:spcAft>
              <a:buFont typeface="Arial" panose="020B0604020202020204" pitchFamily="34" charset="0"/>
              <a:buChar char="•"/>
            </a:pPr>
            <a:r>
              <a:rPr lang="en-US" sz="1700" dirty="0"/>
              <a:t>(9000 x 2) + (15,000 x 2) = 48,000</a:t>
            </a:r>
          </a:p>
          <a:p>
            <a:pPr indent="-228600" defTabSz="914400">
              <a:lnSpc>
                <a:spcPct val="90000"/>
              </a:lnSpc>
              <a:spcAft>
                <a:spcPts val="600"/>
              </a:spcAft>
              <a:buFont typeface="Arial" panose="020B0604020202020204" pitchFamily="34" charset="0"/>
              <a:buChar char="•"/>
            </a:pPr>
            <a:r>
              <a:rPr lang="en-US" sz="1700" dirty="0"/>
              <a:t>48,000 x 3 levels = 144,000</a:t>
            </a:r>
          </a:p>
        </p:txBody>
      </p:sp>
    </p:spTree>
    <p:extLst>
      <p:ext uri="{BB962C8B-B14F-4D97-AF65-F5344CB8AC3E}">
        <p14:creationId xmlns:p14="http://schemas.microsoft.com/office/powerpoint/2010/main" val="23441964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760545" cy="2017580"/>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D65FA10E-1E42-1A45-8070-77527EB8A4F2}"/>
              </a:ext>
            </a:extLst>
          </p:cNvPr>
          <p:cNvPicPr>
            <a:picLocks noChangeAspect="1"/>
          </p:cNvPicPr>
          <p:nvPr/>
        </p:nvPicPr>
        <p:blipFill rotWithShape="1">
          <a:blip r:embed="rId3"/>
          <a:srcRect l="7525" r="6938"/>
          <a:stretch/>
        </p:blipFill>
        <p:spPr>
          <a:xfrm rot="16200000">
            <a:off x="1611195" y="-1109025"/>
            <a:ext cx="5874369" cy="8887548"/>
          </a:xfrm>
          <a:prstGeom prst="rect">
            <a:avLst/>
          </a:prstGeom>
        </p:spPr>
      </p:pic>
      <p:grpSp>
        <p:nvGrpSpPr>
          <p:cNvPr id="16"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14467" y="1"/>
            <a:ext cx="729532"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C85FBB72-C480-AE44-8375-905CBDF31030}"/>
              </a:ext>
            </a:extLst>
          </p:cNvPr>
          <p:cNvSpPr/>
          <p:nvPr/>
        </p:nvSpPr>
        <p:spPr>
          <a:xfrm>
            <a:off x="1118704" y="5332361"/>
            <a:ext cx="3334025" cy="1278271"/>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endParaRPr lang="en-US" sz="1700" dirty="0"/>
          </a:p>
        </p:txBody>
      </p:sp>
      <p:sp>
        <p:nvSpPr>
          <p:cNvPr id="11" name="TextBox 10">
            <a:extLst>
              <a:ext uri="{FF2B5EF4-FFF2-40B4-BE49-F238E27FC236}">
                <a16:creationId xmlns:a16="http://schemas.microsoft.com/office/drawing/2014/main" id="{A1F8F988-1BC3-C645-876D-CA0736D9005B}"/>
              </a:ext>
            </a:extLst>
          </p:cNvPr>
          <p:cNvSpPr txBox="1"/>
          <p:nvPr/>
        </p:nvSpPr>
        <p:spPr>
          <a:xfrm>
            <a:off x="1022668" y="5888504"/>
            <a:ext cx="3181583" cy="646331"/>
          </a:xfrm>
          <a:prstGeom prst="rect">
            <a:avLst/>
          </a:prstGeom>
          <a:noFill/>
        </p:spPr>
        <p:txBody>
          <a:bodyPr wrap="square" rtlCol="0">
            <a:spAutoFit/>
          </a:bodyPr>
          <a:lstStyle/>
          <a:p>
            <a:pPr marL="285750" indent="-285750">
              <a:buFont typeface="Arial" panose="020B0604020202020204" pitchFamily="34" charset="0"/>
              <a:buChar char="•"/>
            </a:pPr>
            <a:r>
              <a:rPr lang="en-US" dirty="0"/>
              <a:t>exactly 18 fit into the Ark</a:t>
            </a:r>
          </a:p>
          <a:p>
            <a:pPr marL="285750" indent="-285750">
              <a:buFont typeface="Arial" panose="020B0604020202020204" pitchFamily="34" charset="0"/>
              <a:buChar char="•"/>
            </a:pPr>
            <a:r>
              <a:rPr lang="en-US" dirty="0"/>
              <a:t>18 x 50 x 10 x 8 x 2 = 144000</a:t>
            </a:r>
          </a:p>
        </p:txBody>
      </p:sp>
      <p:sp>
        <p:nvSpPr>
          <p:cNvPr id="15" name="TextBox 14">
            <a:extLst>
              <a:ext uri="{FF2B5EF4-FFF2-40B4-BE49-F238E27FC236}">
                <a16:creationId xmlns:a16="http://schemas.microsoft.com/office/drawing/2014/main" id="{C3946DAD-C018-DB45-AA96-00B280D45EC3}"/>
              </a:ext>
            </a:extLst>
          </p:cNvPr>
          <p:cNvSpPr txBox="1"/>
          <p:nvPr/>
        </p:nvSpPr>
        <p:spPr>
          <a:xfrm>
            <a:off x="6373686" y="134283"/>
            <a:ext cx="2040781" cy="2369880"/>
          </a:xfrm>
          <a:prstGeom prst="rect">
            <a:avLst/>
          </a:prstGeom>
          <a:noFill/>
        </p:spPr>
        <p:txBody>
          <a:bodyPr wrap="square" rtlCol="0">
            <a:spAutoFit/>
          </a:bodyPr>
          <a:lstStyle/>
          <a:p>
            <a:pPr marL="285750" indent="-285750">
              <a:buFont typeface="Arial" panose="020B0604020202020204" pitchFamily="34" charset="0"/>
              <a:buChar char="•"/>
            </a:pPr>
            <a:r>
              <a:rPr lang="en-CA" sz="1000" dirty="0"/>
              <a:t>300 - length</a:t>
            </a:r>
          </a:p>
          <a:p>
            <a:pPr marL="285750" indent="-285750">
              <a:buFont typeface="Arial" panose="020B0604020202020204" pitchFamily="34" charset="0"/>
              <a:buChar char="•"/>
            </a:pPr>
            <a:r>
              <a:rPr lang="en-CA" sz="1000" dirty="0"/>
              <a:t>50 - width</a:t>
            </a:r>
          </a:p>
          <a:p>
            <a:pPr marL="285750" indent="-285750">
              <a:buFont typeface="Arial" panose="020B0604020202020204" pitchFamily="34" charset="0"/>
              <a:buChar char="•"/>
            </a:pPr>
            <a:r>
              <a:rPr lang="en-CA" sz="1000" dirty="0"/>
              <a:t>30 - height</a:t>
            </a:r>
          </a:p>
          <a:p>
            <a:pPr marL="285750" indent="-285750">
              <a:buFont typeface="Arial" panose="020B0604020202020204" pitchFamily="34" charset="0"/>
              <a:buChar char="•"/>
            </a:pPr>
            <a:r>
              <a:rPr lang="en-CA" sz="1000" dirty="0"/>
              <a:t>3 - levels</a:t>
            </a:r>
          </a:p>
          <a:p>
            <a:pPr marL="285750" indent="-285750">
              <a:buFont typeface="Arial" panose="020B0604020202020204" pitchFamily="34" charset="0"/>
              <a:buChar char="•"/>
            </a:pPr>
            <a:r>
              <a:rPr lang="en-CA" sz="1000" dirty="0"/>
              <a:t>12 - edges</a:t>
            </a:r>
          </a:p>
          <a:p>
            <a:pPr marL="285750" indent="-285750">
              <a:buFont typeface="Arial" panose="020B0604020202020204" pitchFamily="34" charset="0"/>
              <a:buChar char="•"/>
            </a:pPr>
            <a:r>
              <a:rPr lang="en-CA" sz="1000" dirty="0"/>
              <a:t>8 - corners</a:t>
            </a:r>
          </a:p>
          <a:p>
            <a:pPr marL="285750" indent="-285750">
              <a:buFont typeface="Arial" panose="020B0604020202020204" pitchFamily="34" charset="0"/>
              <a:buChar char="•"/>
            </a:pPr>
            <a:r>
              <a:rPr lang="en-CA" sz="1000" dirty="0"/>
              <a:t>6 - sides</a:t>
            </a:r>
          </a:p>
          <a:p>
            <a:pPr marL="285750" indent="-285750">
              <a:buFont typeface="Arial" panose="020B0604020202020204" pitchFamily="34" charset="0"/>
              <a:buChar char="•"/>
            </a:pPr>
            <a:r>
              <a:rPr lang="en-CA" sz="1000" dirty="0"/>
              <a:t>4 - couples or spiritual groups</a:t>
            </a:r>
          </a:p>
          <a:p>
            <a:pPr marL="285750" indent="-285750">
              <a:buFont typeface="Arial" panose="020B0604020202020204" pitchFamily="34" charset="0"/>
              <a:buChar char="•"/>
            </a:pPr>
            <a:r>
              <a:rPr lang="en-CA" sz="1000" dirty="0"/>
              <a:t>7 - clean animals </a:t>
            </a:r>
          </a:p>
          <a:p>
            <a:pPr marL="285750" indent="-285750">
              <a:buFont typeface="Arial" panose="020B0604020202020204" pitchFamily="34" charset="0"/>
              <a:buChar char="•"/>
            </a:pPr>
            <a:r>
              <a:rPr lang="en-CA" sz="1000" dirty="0"/>
              <a:t>7 - birds</a:t>
            </a:r>
          </a:p>
          <a:p>
            <a:pPr marL="285750" indent="-285750">
              <a:buFont typeface="Arial" panose="020B0604020202020204" pitchFamily="34" charset="0"/>
              <a:buChar char="•"/>
            </a:pPr>
            <a:r>
              <a:rPr lang="en-CA" sz="1000" dirty="0"/>
              <a:t>2 - unclean animals</a:t>
            </a:r>
          </a:p>
          <a:p>
            <a:pPr marL="285750" indent="-285750">
              <a:buFont typeface="Arial" panose="020B0604020202020204" pitchFamily="34" charset="0"/>
              <a:buChar char="•"/>
            </a:pPr>
            <a:r>
              <a:rPr lang="en-CA" sz="1000" dirty="0"/>
              <a:t>10 – highest divisible factor of the Ark’s dimensions</a:t>
            </a:r>
          </a:p>
          <a:p>
            <a:endParaRPr lang="en-US" dirty="0"/>
          </a:p>
        </p:txBody>
      </p:sp>
    </p:spTree>
    <p:extLst>
      <p:ext uri="{BB962C8B-B14F-4D97-AF65-F5344CB8AC3E}">
        <p14:creationId xmlns:p14="http://schemas.microsoft.com/office/powerpoint/2010/main" val="21730705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7787678-2C20-DA40-A6C2-10DF461282F3}"/>
              </a:ext>
            </a:extLst>
          </p:cNvPr>
          <p:cNvPicPr>
            <a:picLocks noChangeAspect="1"/>
          </p:cNvPicPr>
          <p:nvPr/>
        </p:nvPicPr>
        <p:blipFill rotWithShape="1">
          <a:blip r:embed="rId2"/>
          <a:srcRect l="7876" r="8252"/>
          <a:stretch/>
        </p:blipFill>
        <p:spPr>
          <a:xfrm rot="16200000">
            <a:off x="1767135" y="-1142843"/>
            <a:ext cx="5642452" cy="8706094"/>
          </a:xfrm>
          <a:prstGeom prst="rect">
            <a:avLst/>
          </a:prstGeom>
        </p:spPr>
      </p:pic>
      <p:grpSp>
        <p:nvGrpSpPr>
          <p:cNvPr id="12" name="Group 11">
            <a:extLst>
              <a:ext uri="{FF2B5EF4-FFF2-40B4-BE49-F238E27FC236}">
                <a16:creationId xmlns:a16="http://schemas.microsoft.com/office/drawing/2014/main" id="{4724F874-E407-41A5-918C-1CF5DF5269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822960" cy="1097280"/>
            <a:chOff x="11094720" y="0"/>
            <a:chExt cx="1097280" cy="1097280"/>
          </a:xfrm>
        </p:grpSpPr>
        <p:sp>
          <p:nvSpPr>
            <p:cNvPr id="13" name="Isosceles Triangle 12">
              <a:extLst>
                <a:ext uri="{FF2B5EF4-FFF2-40B4-BE49-F238E27FC236}">
                  <a16:creationId xmlns:a16="http://schemas.microsoft.com/office/drawing/2014/main" id="{EBB12D3E-DD63-469B-A687-14E38AE471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CC10F17-490D-41AE-9B38-7F39AF738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83455" y="4601497"/>
            <a:ext cx="760545" cy="2017580"/>
            <a:chOff x="11177940" y="4601497"/>
            <a:chExt cx="1014060" cy="2017580"/>
          </a:xfrm>
        </p:grpSpPr>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17A55382-09A4-7D4E-852A-B5CCDD21F567}"/>
              </a:ext>
            </a:extLst>
          </p:cNvPr>
          <p:cNvSpPr txBox="1"/>
          <p:nvPr/>
        </p:nvSpPr>
        <p:spPr>
          <a:xfrm>
            <a:off x="411480" y="5558086"/>
            <a:ext cx="2803748" cy="713848"/>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700" dirty="0"/>
              <a:t>Exactly 150 fit into the Ark</a:t>
            </a:r>
          </a:p>
          <a:p>
            <a:pPr indent="-228600" defTabSz="914400">
              <a:lnSpc>
                <a:spcPct val="90000"/>
              </a:lnSpc>
              <a:spcAft>
                <a:spcPts val="600"/>
              </a:spcAft>
              <a:buFont typeface="Arial" panose="020B0604020202020204" pitchFamily="34" charset="0"/>
              <a:buChar char="•"/>
            </a:pPr>
            <a:r>
              <a:rPr lang="en-US" sz="1700" dirty="0"/>
              <a:t>150 x 12 x 10 x 8 = 144000</a:t>
            </a:r>
          </a:p>
        </p:txBody>
      </p:sp>
      <p:sp>
        <p:nvSpPr>
          <p:cNvPr id="11" name="TextBox 10">
            <a:extLst>
              <a:ext uri="{FF2B5EF4-FFF2-40B4-BE49-F238E27FC236}">
                <a16:creationId xmlns:a16="http://schemas.microsoft.com/office/drawing/2014/main" id="{11783BF0-1EB3-8049-AC8B-C26357AA7965}"/>
              </a:ext>
            </a:extLst>
          </p:cNvPr>
          <p:cNvSpPr txBox="1"/>
          <p:nvPr/>
        </p:nvSpPr>
        <p:spPr>
          <a:xfrm>
            <a:off x="6900627" y="73257"/>
            <a:ext cx="2040781" cy="2369880"/>
          </a:xfrm>
          <a:prstGeom prst="rect">
            <a:avLst/>
          </a:prstGeom>
          <a:noFill/>
        </p:spPr>
        <p:txBody>
          <a:bodyPr wrap="square" rtlCol="0">
            <a:spAutoFit/>
          </a:bodyPr>
          <a:lstStyle/>
          <a:p>
            <a:pPr marL="285750" indent="-285750">
              <a:buFont typeface="Arial" panose="020B0604020202020204" pitchFamily="34" charset="0"/>
              <a:buChar char="•"/>
            </a:pPr>
            <a:r>
              <a:rPr lang="en-CA" sz="1000" dirty="0"/>
              <a:t>300 - length</a:t>
            </a:r>
          </a:p>
          <a:p>
            <a:pPr marL="285750" indent="-285750">
              <a:buFont typeface="Arial" panose="020B0604020202020204" pitchFamily="34" charset="0"/>
              <a:buChar char="•"/>
            </a:pPr>
            <a:r>
              <a:rPr lang="en-CA" sz="1000" dirty="0"/>
              <a:t>50 - width</a:t>
            </a:r>
          </a:p>
          <a:p>
            <a:pPr marL="285750" indent="-285750">
              <a:buFont typeface="Arial" panose="020B0604020202020204" pitchFamily="34" charset="0"/>
              <a:buChar char="•"/>
            </a:pPr>
            <a:r>
              <a:rPr lang="en-CA" sz="1000" dirty="0"/>
              <a:t>30 - height</a:t>
            </a:r>
          </a:p>
          <a:p>
            <a:pPr marL="285750" indent="-285750">
              <a:buFont typeface="Arial" panose="020B0604020202020204" pitchFamily="34" charset="0"/>
              <a:buChar char="•"/>
            </a:pPr>
            <a:r>
              <a:rPr lang="en-CA" sz="1000" dirty="0"/>
              <a:t>3 - levels</a:t>
            </a:r>
          </a:p>
          <a:p>
            <a:pPr marL="285750" indent="-285750">
              <a:buFont typeface="Arial" panose="020B0604020202020204" pitchFamily="34" charset="0"/>
              <a:buChar char="•"/>
            </a:pPr>
            <a:r>
              <a:rPr lang="en-CA" sz="1000" dirty="0"/>
              <a:t>12 - edges</a:t>
            </a:r>
          </a:p>
          <a:p>
            <a:pPr marL="285750" indent="-285750">
              <a:buFont typeface="Arial" panose="020B0604020202020204" pitchFamily="34" charset="0"/>
              <a:buChar char="•"/>
            </a:pPr>
            <a:r>
              <a:rPr lang="en-CA" sz="1000" dirty="0"/>
              <a:t>8 - corners</a:t>
            </a:r>
          </a:p>
          <a:p>
            <a:pPr marL="285750" indent="-285750">
              <a:buFont typeface="Arial" panose="020B0604020202020204" pitchFamily="34" charset="0"/>
              <a:buChar char="•"/>
            </a:pPr>
            <a:r>
              <a:rPr lang="en-CA" sz="1000" dirty="0"/>
              <a:t>6 - sides</a:t>
            </a:r>
          </a:p>
          <a:p>
            <a:pPr marL="285750" indent="-285750">
              <a:buFont typeface="Arial" panose="020B0604020202020204" pitchFamily="34" charset="0"/>
              <a:buChar char="•"/>
            </a:pPr>
            <a:r>
              <a:rPr lang="en-CA" sz="1000" dirty="0"/>
              <a:t>4 - couples or spiritual groups</a:t>
            </a:r>
          </a:p>
          <a:p>
            <a:pPr marL="285750" indent="-285750">
              <a:buFont typeface="Arial" panose="020B0604020202020204" pitchFamily="34" charset="0"/>
              <a:buChar char="•"/>
            </a:pPr>
            <a:r>
              <a:rPr lang="en-CA" sz="1000" dirty="0"/>
              <a:t>7 - clean animals </a:t>
            </a:r>
          </a:p>
          <a:p>
            <a:pPr marL="285750" indent="-285750">
              <a:buFont typeface="Arial" panose="020B0604020202020204" pitchFamily="34" charset="0"/>
              <a:buChar char="•"/>
            </a:pPr>
            <a:r>
              <a:rPr lang="en-CA" sz="1000" dirty="0"/>
              <a:t>7 - birds</a:t>
            </a:r>
          </a:p>
          <a:p>
            <a:pPr marL="285750" indent="-285750">
              <a:buFont typeface="Arial" panose="020B0604020202020204" pitchFamily="34" charset="0"/>
              <a:buChar char="•"/>
            </a:pPr>
            <a:r>
              <a:rPr lang="en-CA" sz="1000" dirty="0"/>
              <a:t>2 - unclean animals</a:t>
            </a:r>
          </a:p>
          <a:p>
            <a:pPr marL="285750" indent="-285750">
              <a:buFont typeface="Arial" panose="020B0604020202020204" pitchFamily="34" charset="0"/>
              <a:buChar char="•"/>
            </a:pPr>
            <a:r>
              <a:rPr lang="en-CA" sz="1000" dirty="0"/>
              <a:t>10 – highest divisible factor of the Ark’s dimensions</a:t>
            </a:r>
          </a:p>
          <a:p>
            <a:endParaRPr lang="en-US" dirty="0"/>
          </a:p>
        </p:txBody>
      </p:sp>
    </p:spTree>
    <p:extLst>
      <p:ext uri="{BB962C8B-B14F-4D97-AF65-F5344CB8AC3E}">
        <p14:creationId xmlns:p14="http://schemas.microsoft.com/office/powerpoint/2010/main" val="31068321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A6FDD6B-6619-8546-83D5-C6917835863F}"/>
              </a:ext>
            </a:extLst>
          </p:cNvPr>
          <p:cNvPicPr>
            <a:picLocks noChangeAspect="1"/>
          </p:cNvPicPr>
          <p:nvPr/>
        </p:nvPicPr>
        <p:blipFill rotWithShape="1">
          <a:blip r:embed="rId2"/>
          <a:srcRect l="7056" r="6779"/>
          <a:stretch/>
        </p:blipFill>
        <p:spPr>
          <a:xfrm rot="16200000">
            <a:off x="1786909" y="-1015616"/>
            <a:ext cx="5681383" cy="8532884"/>
          </a:xfrm>
          <a:prstGeom prst="rect">
            <a:avLst/>
          </a:prstGeom>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14467" y="1"/>
            <a:ext cx="729532"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760545"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5434C3B4-DED5-2448-8CA8-47E807773505}"/>
              </a:ext>
            </a:extLst>
          </p:cNvPr>
          <p:cNvSpPr/>
          <p:nvPr/>
        </p:nvSpPr>
        <p:spPr>
          <a:xfrm>
            <a:off x="919111" y="5852023"/>
            <a:ext cx="3875224" cy="595843"/>
          </a:xfrm>
          <a:prstGeom prst="rect">
            <a:avLst/>
          </a:prstGeom>
        </p:spPr>
        <p:txBody>
          <a:bodyPr vert="horz" lIns="91440" tIns="45720" rIns="91440" bIns="45720" rtlCol="0">
            <a:normAutofit fontScale="92500" lnSpcReduction="10000"/>
          </a:bodyPr>
          <a:lstStyle/>
          <a:p>
            <a:pPr indent="-228600" defTabSz="914400">
              <a:lnSpc>
                <a:spcPct val="90000"/>
              </a:lnSpc>
              <a:spcAft>
                <a:spcPts val="600"/>
              </a:spcAft>
              <a:buFont typeface="Arial" panose="020B0604020202020204" pitchFamily="34" charset="0"/>
              <a:buChar char="•"/>
            </a:pPr>
            <a:r>
              <a:rPr lang="en-US" sz="1700" dirty="0"/>
              <a:t>Exactly 450 fit into the Ark</a:t>
            </a:r>
          </a:p>
          <a:p>
            <a:pPr indent="-228600" defTabSz="914400">
              <a:lnSpc>
                <a:spcPct val="90000"/>
              </a:lnSpc>
              <a:spcAft>
                <a:spcPts val="600"/>
              </a:spcAft>
              <a:buFont typeface="Arial" panose="020B0604020202020204" pitchFamily="34" charset="0"/>
              <a:buChar char="•"/>
            </a:pPr>
            <a:r>
              <a:rPr lang="en-US" sz="1700" dirty="0"/>
              <a:t>450 x 10 x 8 x 4 =144,000</a:t>
            </a:r>
          </a:p>
        </p:txBody>
      </p:sp>
      <p:sp>
        <p:nvSpPr>
          <p:cNvPr id="14" name="TextBox 13">
            <a:extLst>
              <a:ext uri="{FF2B5EF4-FFF2-40B4-BE49-F238E27FC236}">
                <a16:creationId xmlns:a16="http://schemas.microsoft.com/office/drawing/2014/main" id="{07C1E237-3F92-7747-987D-0E99BDA94E2D}"/>
              </a:ext>
            </a:extLst>
          </p:cNvPr>
          <p:cNvSpPr txBox="1"/>
          <p:nvPr/>
        </p:nvSpPr>
        <p:spPr>
          <a:xfrm>
            <a:off x="6330100" y="136613"/>
            <a:ext cx="2040781" cy="2369880"/>
          </a:xfrm>
          <a:prstGeom prst="rect">
            <a:avLst/>
          </a:prstGeom>
          <a:noFill/>
        </p:spPr>
        <p:txBody>
          <a:bodyPr wrap="square" rtlCol="0">
            <a:spAutoFit/>
          </a:bodyPr>
          <a:lstStyle/>
          <a:p>
            <a:pPr marL="285750" indent="-285750">
              <a:buFont typeface="Arial" panose="020B0604020202020204" pitchFamily="34" charset="0"/>
              <a:buChar char="•"/>
            </a:pPr>
            <a:r>
              <a:rPr lang="en-CA" sz="1000" dirty="0"/>
              <a:t>300 - length</a:t>
            </a:r>
          </a:p>
          <a:p>
            <a:pPr marL="285750" indent="-285750">
              <a:buFont typeface="Arial" panose="020B0604020202020204" pitchFamily="34" charset="0"/>
              <a:buChar char="•"/>
            </a:pPr>
            <a:r>
              <a:rPr lang="en-CA" sz="1000" dirty="0"/>
              <a:t>50 - width</a:t>
            </a:r>
          </a:p>
          <a:p>
            <a:pPr marL="285750" indent="-285750">
              <a:buFont typeface="Arial" panose="020B0604020202020204" pitchFamily="34" charset="0"/>
              <a:buChar char="•"/>
            </a:pPr>
            <a:r>
              <a:rPr lang="en-CA" sz="1000" dirty="0"/>
              <a:t>30 - height</a:t>
            </a:r>
          </a:p>
          <a:p>
            <a:pPr marL="285750" indent="-285750">
              <a:buFont typeface="Arial" panose="020B0604020202020204" pitchFamily="34" charset="0"/>
              <a:buChar char="•"/>
            </a:pPr>
            <a:r>
              <a:rPr lang="en-CA" sz="1000" dirty="0"/>
              <a:t>3 - levels</a:t>
            </a:r>
          </a:p>
          <a:p>
            <a:pPr marL="285750" indent="-285750">
              <a:buFont typeface="Arial" panose="020B0604020202020204" pitchFamily="34" charset="0"/>
              <a:buChar char="•"/>
            </a:pPr>
            <a:r>
              <a:rPr lang="en-CA" sz="1000" dirty="0"/>
              <a:t>12 - edges</a:t>
            </a:r>
          </a:p>
          <a:p>
            <a:pPr marL="285750" indent="-285750">
              <a:buFont typeface="Arial" panose="020B0604020202020204" pitchFamily="34" charset="0"/>
              <a:buChar char="•"/>
            </a:pPr>
            <a:r>
              <a:rPr lang="en-CA" sz="1000" dirty="0"/>
              <a:t>8 - corners</a:t>
            </a:r>
          </a:p>
          <a:p>
            <a:pPr marL="285750" indent="-285750">
              <a:buFont typeface="Arial" panose="020B0604020202020204" pitchFamily="34" charset="0"/>
              <a:buChar char="•"/>
            </a:pPr>
            <a:r>
              <a:rPr lang="en-CA" sz="1000" dirty="0"/>
              <a:t>6 - sides</a:t>
            </a:r>
          </a:p>
          <a:p>
            <a:pPr marL="285750" indent="-285750">
              <a:buFont typeface="Arial" panose="020B0604020202020204" pitchFamily="34" charset="0"/>
              <a:buChar char="•"/>
            </a:pPr>
            <a:r>
              <a:rPr lang="en-CA" sz="1000" dirty="0"/>
              <a:t>4 - couples or spiritual groups</a:t>
            </a:r>
          </a:p>
          <a:p>
            <a:pPr marL="285750" indent="-285750">
              <a:buFont typeface="Arial" panose="020B0604020202020204" pitchFamily="34" charset="0"/>
              <a:buChar char="•"/>
            </a:pPr>
            <a:r>
              <a:rPr lang="en-CA" sz="1000" dirty="0"/>
              <a:t>7 - clean animals </a:t>
            </a:r>
          </a:p>
          <a:p>
            <a:pPr marL="285750" indent="-285750">
              <a:buFont typeface="Arial" panose="020B0604020202020204" pitchFamily="34" charset="0"/>
              <a:buChar char="•"/>
            </a:pPr>
            <a:r>
              <a:rPr lang="en-CA" sz="1000" dirty="0"/>
              <a:t>7 - birds</a:t>
            </a:r>
          </a:p>
          <a:p>
            <a:pPr marL="285750" indent="-285750">
              <a:buFont typeface="Arial" panose="020B0604020202020204" pitchFamily="34" charset="0"/>
              <a:buChar char="•"/>
            </a:pPr>
            <a:r>
              <a:rPr lang="en-CA" sz="1000" dirty="0"/>
              <a:t>2 - unclean animals</a:t>
            </a:r>
          </a:p>
          <a:p>
            <a:pPr marL="285750" indent="-285750">
              <a:buFont typeface="Arial" panose="020B0604020202020204" pitchFamily="34" charset="0"/>
              <a:buChar char="•"/>
            </a:pPr>
            <a:r>
              <a:rPr lang="en-CA" sz="1000" dirty="0"/>
              <a:t>10 – highest divisible factor of the Ark’s dimensions</a:t>
            </a:r>
          </a:p>
          <a:p>
            <a:endParaRPr lang="en-US" dirty="0"/>
          </a:p>
        </p:txBody>
      </p:sp>
    </p:spTree>
    <p:extLst>
      <p:ext uri="{BB962C8B-B14F-4D97-AF65-F5344CB8AC3E}">
        <p14:creationId xmlns:p14="http://schemas.microsoft.com/office/powerpoint/2010/main" val="1675843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760545" cy="2017580"/>
            <a:chOff x="0" y="4601497"/>
            <a:chExt cx="1014060" cy="2017580"/>
          </a:xfrm>
        </p:grpSpPr>
        <p:sp>
          <p:nvSpPr>
            <p:cNvPr id="47" name="Isosceles Triangle 4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9B336716-6679-5444-B9C5-F35ED7E3CC1D}"/>
              </a:ext>
            </a:extLst>
          </p:cNvPr>
          <p:cNvPicPr>
            <a:picLocks noChangeAspect="1"/>
          </p:cNvPicPr>
          <p:nvPr/>
        </p:nvPicPr>
        <p:blipFill rotWithShape="1">
          <a:blip r:embed="rId2"/>
          <a:srcRect l="7273" r="6291"/>
          <a:stretch/>
        </p:blipFill>
        <p:spPr>
          <a:xfrm rot="16200000">
            <a:off x="1626745" y="-1156893"/>
            <a:ext cx="5728412" cy="8576563"/>
          </a:xfrm>
          <a:prstGeom prst="rect">
            <a:avLst/>
          </a:prstGeom>
        </p:spPr>
      </p:pic>
      <p:grpSp>
        <p:nvGrpSpPr>
          <p:cNvPr id="50" name="Group 49">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14467" y="1"/>
            <a:ext cx="729532" cy="1935307"/>
            <a:chOff x="10918968" y="713127"/>
            <a:chExt cx="1273032" cy="2532832"/>
          </a:xfrm>
        </p:grpSpPr>
        <p:sp>
          <p:nvSpPr>
            <p:cNvPr id="51" name="Rectangle 50">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Rectangle 4">
            <a:extLst>
              <a:ext uri="{FF2B5EF4-FFF2-40B4-BE49-F238E27FC236}">
                <a16:creationId xmlns:a16="http://schemas.microsoft.com/office/drawing/2014/main" id="{4CD0365E-EB4F-304E-BAF6-A3937F551266}"/>
              </a:ext>
            </a:extLst>
          </p:cNvPr>
          <p:cNvSpPr/>
          <p:nvPr/>
        </p:nvSpPr>
        <p:spPr>
          <a:xfrm>
            <a:off x="963137" y="5971497"/>
            <a:ext cx="3006288" cy="744825"/>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700" dirty="0"/>
              <a:t>Exactly 6000 fit into the Ark</a:t>
            </a:r>
          </a:p>
          <a:p>
            <a:pPr indent="-228600" defTabSz="914400">
              <a:lnSpc>
                <a:spcPct val="90000"/>
              </a:lnSpc>
              <a:spcAft>
                <a:spcPts val="600"/>
              </a:spcAft>
              <a:buFont typeface="Arial" panose="020B0604020202020204" pitchFamily="34" charset="0"/>
              <a:buChar char="•"/>
            </a:pPr>
            <a:r>
              <a:rPr lang="en-US" sz="1700" dirty="0"/>
              <a:t>6000 x 8 x 3 = 144000</a:t>
            </a:r>
          </a:p>
          <a:p>
            <a:pPr indent="-228600" defTabSz="914400">
              <a:lnSpc>
                <a:spcPct val="90000"/>
              </a:lnSpc>
              <a:spcAft>
                <a:spcPts val="600"/>
              </a:spcAft>
              <a:buFont typeface="Arial" panose="020B0604020202020204" pitchFamily="34" charset="0"/>
              <a:buChar char="•"/>
            </a:pPr>
            <a:endParaRPr lang="en-US" sz="1700" dirty="0"/>
          </a:p>
        </p:txBody>
      </p:sp>
      <p:sp>
        <p:nvSpPr>
          <p:cNvPr id="11" name="TextBox 10">
            <a:extLst>
              <a:ext uri="{FF2B5EF4-FFF2-40B4-BE49-F238E27FC236}">
                <a16:creationId xmlns:a16="http://schemas.microsoft.com/office/drawing/2014/main" id="{9CF86FC6-2F6F-AD48-A321-517EFC772613}"/>
              </a:ext>
            </a:extLst>
          </p:cNvPr>
          <p:cNvSpPr txBox="1"/>
          <p:nvPr/>
        </p:nvSpPr>
        <p:spPr>
          <a:xfrm>
            <a:off x="6373686" y="66907"/>
            <a:ext cx="2040781" cy="2369880"/>
          </a:xfrm>
          <a:prstGeom prst="rect">
            <a:avLst/>
          </a:prstGeom>
          <a:noFill/>
        </p:spPr>
        <p:txBody>
          <a:bodyPr wrap="square" rtlCol="0">
            <a:spAutoFit/>
          </a:bodyPr>
          <a:lstStyle/>
          <a:p>
            <a:pPr marL="285750" indent="-285750">
              <a:buFont typeface="Arial" panose="020B0604020202020204" pitchFamily="34" charset="0"/>
              <a:buChar char="•"/>
            </a:pPr>
            <a:r>
              <a:rPr lang="en-CA" sz="1000" dirty="0"/>
              <a:t>300 - length</a:t>
            </a:r>
          </a:p>
          <a:p>
            <a:pPr marL="285750" indent="-285750">
              <a:buFont typeface="Arial" panose="020B0604020202020204" pitchFamily="34" charset="0"/>
              <a:buChar char="•"/>
            </a:pPr>
            <a:r>
              <a:rPr lang="en-CA" sz="1000" dirty="0"/>
              <a:t>50 - width</a:t>
            </a:r>
          </a:p>
          <a:p>
            <a:pPr marL="285750" indent="-285750">
              <a:buFont typeface="Arial" panose="020B0604020202020204" pitchFamily="34" charset="0"/>
              <a:buChar char="•"/>
            </a:pPr>
            <a:r>
              <a:rPr lang="en-CA" sz="1000" dirty="0"/>
              <a:t>30 - height</a:t>
            </a:r>
          </a:p>
          <a:p>
            <a:pPr marL="285750" indent="-285750">
              <a:buFont typeface="Arial" panose="020B0604020202020204" pitchFamily="34" charset="0"/>
              <a:buChar char="•"/>
            </a:pPr>
            <a:r>
              <a:rPr lang="en-CA" sz="1000" dirty="0"/>
              <a:t>3 - levels</a:t>
            </a:r>
          </a:p>
          <a:p>
            <a:pPr marL="285750" indent="-285750">
              <a:buFont typeface="Arial" panose="020B0604020202020204" pitchFamily="34" charset="0"/>
              <a:buChar char="•"/>
            </a:pPr>
            <a:r>
              <a:rPr lang="en-CA" sz="1000" dirty="0"/>
              <a:t>12 - edges</a:t>
            </a:r>
          </a:p>
          <a:p>
            <a:pPr marL="285750" indent="-285750">
              <a:buFont typeface="Arial" panose="020B0604020202020204" pitchFamily="34" charset="0"/>
              <a:buChar char="•"/>
            </a:pPr>
            <a:r>
              <a:rPr lang="en-CA" sz="1000" dirty="0"/>
              <a:t>8 - corners</a:t>
            </a:r>
          </a:p>
          <a:p>
            <a:pPr marL="285750" indent="-285750">
              <a:buFont typeface="Arial" panose="020B0604020202020204" pitchFamily="34" charset="0"/>
              <a:buChar char="•"/>
            </a:pPr>
            <a:r>
              <a:rPr lang="en-CA" sz="1000" dirty="0"/>
              <a:t>6 - sides</a:t>
            </a:r>
          </a:p>
          <a:p>
            <a:pPr marL="285750" indent="-285750">
              <a:buFont typeface="Arial" panose="020B0604020202020204" pitchFamily="34" charset="0"/>
              <a:buChar char="•"/>
            </a:pPr>
            <a:r>
              <a:rPr lang="en-CA" sz="1000" dirty="0"/>
              <a:t>4 - couples or spiritual groups</a:t>
            </a:r>
          </a:p>
          <a:p>
            <a:pPr marL="285750" indent="-285750">
              <a:buFont typeface="Arial" panose="020B0604020202020204" pitchFamily="34" charset="0"/>
              <a:buChar char="•"/>
            </a:pPr>
            <a:r>
              <a:rPr lang="en-CA" sz="1000" dirty="0"/>
              <a:t>7 - clean animals </a:t>
            </a:r>
          </a:p>
          <a:p>
            <a:pPr marL="285750" indent="-285750">
              <a:buFont typeface="Arial" panose="020B0604020202020204" pitchFamily="34" charset="0"/>
              <a:buChar char="•"/>
            </a:pPr>
            <a:r>
              <a:rPr lang="en-CA" sz="1000" dirty="0"/>
              <a:t>7 - birds</a:t>
            </a:r>
          </a:p>
          <a:p>
            <a:pPr marL="285750" indent="-285750">
              <a:buFont typeface="Arial" panose="020B0604020202020204" pitchFamily="34" charset="0"/>
              <a:buChar char="•"/>
            </a:pPr>
            <a:r>
              <a:rPr lang="en-CA" sz="1000" dirty="0"/>
              <a:t>2 - unclean animals</a:t>
            </a:r>
          </a:p>
          <a:p>
            <a:pPr marL="285750" indent="-285750">
              <a:buFont typeface="Arial" panose="020B0604020202020204" pitchFamily="34" charset="0"/>
              <a:buChar char="•"/>
            </a:pPr>
            <a:r>
              <a:rPr lang="en-CA" sz="1000" dirty="0"/>
              <a:t>10 – highest divisible factor of the Ark’s dimensions</a:t>
            </a:r>
          </a:p>
          <a:p>
            <a:endParaRPr lang="en-US" dirty="0"/>
          </a:p>
        </p:txBody>
      </p:sp>
    </p:spTree>
    <p:extLst>
      <p:ext uri="{BB962C8B-B14F-4D97-AF65-F5344CB8AC3E}">
        <p14:creationId xmlns:p14="http://schemas.microsoft.com/office/powerpoint/2010/main" val="10483439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{78CD0E39-025C-2142-8B0F-8A9A7D3FDE5F}tf10001120</Template>
  <TotalTime>44209</TotalTime>
  <Words>6342</Words>
  <Application>Microsoft Macintosh PowerPoint</Application>
  <PresentationFormat>On-screen Show (4:3)</PresentationFormat>
  <Paragraphs>699</Paragraphs>
  <Slides>106</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106</vt:i4>
      </vt:variant>
    </vt:vector>
  </HeadingPairs>
  <TitlesOfParts>
    <vt:vector size="113" baseType="lpstr">
      <vt:lpstr>Arial</vt:lpstr>
      <vt:lpstr>Calibri</vt:lpstr>
      <vt:lpstr>Calibri Light</vt:lpstr>
      <vt:lpstr>Cambria</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Sacred Cubit?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a Cubit?</dc:title>
  <dc:creator>Ralph Grygiel</dc:creator>
  <cp:lastModifiedBy>Ralph Grygiel</cp:lastModifiedBy>
  <cp:revision>401</cp:revision>
  <cp:lastPrinted>2014-10-04T19:20:24Z</cp:lastPrinted>
  <dcterms:created xsi:type="dcterms:W3CDTF">2012-08-10T16:21:12Z</dcterms:created>
  <dcterms:modified xsi:type="dcterms:W3CDTF">2021-02-28T20:14:35Z</dcterms:modified>
</cp:coreProperties>
</file>